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530" r:id="rId2"/>
    <p:sldId id="292" r:id="rId3"/>
    <p:sldId id="257" r:id="rId4"/>
    <p:sldId id="258" r:id="rId5"/>
    <p:sldId id="259" r:id="rId6"/>
    <p:sldId id="260" r:id="rId7"/>
    <p:sldId id="263" r:id="rId8"/>
    <p:sldId id="298" r:id="rId9"/>
    <p:sldId id="262" r:id="rId10"/>
    <p:sldId id="295" r:id="rId11"/>
    <p:sldId id="277" r:id="rId12"/>
    <p:sldId id="264" r:id="rId13"/>
    <p:sldId id="278" r:id="rId14"/>
    <p:sldId id="265" r:id="rId15"/>
    <p:sldId id="266" r:id="rId16"/>
    <p:sldId id="267" r:id="rId17"/>
    <p:sldId id="268" r:id="rId18"/>
    <p:sldId id="270" r:id="rId19"/>
    <p:sldId id="269" r:id="rId20"/>
    <p:sldId id="271" r:id="rId21"/>
    <p:sldId id="272" r:id="rId22"/>
    <p:sldId id="274" r:id="rId23"/>
    <p:sldId id="296" r:id="rId24"/>
    <p:sldId id="531" r:id="rId25"/>
    <p:sldId id="275" r:id="rId26"/>
    <p:sldId id="535" r:id="rId27"/>
  </p:sldIdLst>
  <p:sldSz cx="12192000" cy="6858000"/>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215"/>
          </a:xfrm>
          <a:prstGeom prst="rect">
            <a:avLst/>
          </a:prstGeom>
        </p:spPr>
        <p:txBody>
          <a:bodyPr vert="horz" lIns="91440" tIns="45720" rIns="91440" bIns="45720" rtlCol="0"/>
          <a:lstStyle>
            <a:lvl1pPr algn="r">
              <a:defRPr sz="1200"/>
            </a:lvl1pPr>
          </a:lstStyle>
          <a:p>
            <a:fld id="{0CAF9DA2-6DBD-4B67-8451-67458159F4E4}" type="datetimeFigureOut">
              <a:rPr lang="en-GB" smtClean="0"/>
              <a:t>12/06/2025</a:t>
            </a:fld>
            <a:endParaRPr lang="en-GB"/>
          </a:p>
        </p:txBody>
      </p:sp>
      <p:sp>
        <p:nvSpPr>
          <p:cNvPr id="4" name="Slide Image Placeholder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600"/>
            <a:ext cx="2945659"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1600"/>
            <a:ext cx="2945659" cy="498214"/>
          </a:xfrm>
          <a:prstGeom prst="rect">
            <a:avLst/>
          </a:prstGeom>
        </p:spPr>
        <p:txBody>
          <a:bodyPr vert="horz" lIns="91440" tIns="45720" rIns="91440" bIns="45720" rtlCol="0" anchor="b"/>
          <a:lstStyle>
            <a:lvl1pPr algn="r">
              <a:defRPr sz="1200"/>
            </a:lvl1pPr>
          </a:lstStyle>
          <a:p>
            <a:fld id="{C27DBFBC-9C14-4A6C-B168-5E51D4E50F22}" type="slidenum">
              <a:rPr lang="en-GB" smtClean="0"/>
              <a:t>‹#›</a:t>
            </a:fld>
            <a:endParaRPr lang="en-GB"/>
          </a:p>
        </p:txBody>
      </p:sp>
    </p:spTree>
    <p:extLst>
      <p:ext uri="{BB962C8B-B14F-4D97-AF65-F5344CB8AC3E}">
        <p14:creationId xmlns:p14="http://schemas.microsoft.com/office/powerpoint/2010/main" val="225709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E88F97F6-E573-4392-AA27-9D06F88E595C}" type="slidenum">
              <a:rPr lang="en-IN" smtClean="0"/>
              <a:pPr/>
              <a:t>1</a:t>
            </a:fld>
            <a:endParaRPr lang="en-IN" dirty="0"/>
          </a:p>
        </p:txBody>
      </p:sp>
    </p:spTree>
    <p:extLst>
      <p:ext uri="{BB962C8B-B14F-4D97-AF65-F5344CB8AC3E}">
        <p14:creationId xmlns:p14="http://schemas.microsoft.com/office/powerpoint/2010/main" val="346012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F6BE12-B666-AF45-9A8F-8AB29B2CFCF5}" type="slidenum">
              <a:rPr lang="en-US" smtClean="0"/>
              <a:t>16</a:t>
            </a:fld>
            <a:endParaRPr lang="en-US"/>
          </a:p>
        </p:txBody>
      </p:sp>
    </p:spTree>
    <p:extLst>
      <p:ext uri="{BB962C8B-B14F-4D97-AF65-F5344CB8AC3E}">
        <p14:creationId xmlns:p14="http://schemas.microsoft.com/office/powerpoint/2010/main" val="1986980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47389-BC7B-CFAF-674D-58AC8DBF9E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3CB097E-0649-0ED1-990B-6EF8498250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0CA5BCE-4079-48CE-67A9-4610BFC4C995}"/>
              </a:ext>
            </a:extLst>
          </p:cNvPr>
          <p:cNvSpPr>
            <a:spLocks noGrp="1"/>
          </p:cNvSpPr>
          <p:nvPr>
            <p:ph type="dt" sz="half" idx="10"/>
          </p:nvPr>
        </p:nvSpPr>
        <p:spPr/>
        <p:txBody>
          <a:bodyPr/>
          <a:lstStyle/>
          <a:p>
            <a:fld id="{0CC252F6-0920-425B-AA3E-67E04484F22A}" type="datetime1">
              <a:rPr lang="en-GB" smtClean="0"/>
              <a:t>12/06/2025</a:t>
            </a:fld>
            <a:endParaRPr lang="en-GB"/>
          </a:p>
        </p:txBody>
      </p:sp>
      <p:sp>
        <p:nvSpPr>
          <p:cNvPr id="5" name="Footer Placeholder 4">
            <a:extLst>
              <a:ext uri="{FF2B5EF4-FFF2-40B4-BE49-F238E27FC236}">
                <a16:creationId xmlns:a16="http://schemas.microsoft.com/office/drawing/2014/main" id="{97EAA53E-8A42-7BCE-0852-30A22A109BA2}"/>
              </a:ext>
            </a:extLst>
          </p:cNvPr>
          <p:cNvSpPr>
            <a:spLocks noGrp="1"/>
          </p:cNvSpPr>
          <p:nvPr>
            <p:ph type="ftr" sz="quarter" idx="11"/>
          </p:nvPr>
        </p:nvSpPr>
        <p:spPr/>
        <p:txBody>
          <a:bodyPr/>
          <a:lstStyle/>
          <a:p>
            <a:r>
              <a:rPr lang="en-GB"/>
              <a:t>Cooperative Election Authority</a:t>
            </a:r>
          </a:p>
        </p:txBody>
      </p:sp>
      <p:sp>
        <p:nvSpPr>
          <p:cNvPr id="6" name="Slide Number Placeholder 5">
            <a:extLst>
              <a:ext uri="{FF2B5EF4-FFF2-40B4-BE49-F238E27FC236}">
                <a16:creationId xmlns:a16="http://schemas.microsoft.com/office/drawing/2014/main" id="{46BDC165-81F6-CDD8-D872-00F71900BF44}"/>
              </a:ext>
            </a:extLst>
          </p:cNvPr>
          <p:cNvSpPr>
            <a:spLocks noGrp="1"/>
          </p:cNvSpPr>
          <p:nvPr>
            <p:ph type="sldNum" sz="quarter" idx="12"/>
          </p:nvPr>
        </p:nvSpPr>
        <p:spPr/>
        <p:txBody>
          <a:bodyPr/>
          <a:lstStyle/>
          <a:p>
            <a:fld id="{8CE27DF5-870A-4908-85BD-7DCDD2424414}" type="slidenum">
              <a:rPr lang="en-GB" smtClean="0"/>
              <a:t>‹#›</a:t>
            </a:fld>
            <a:endParaRPr lang="en-GB"/>
          </a:p>
        </p:txBody>
      </p:sp>
    </p:spTree>
    <p:extLst>
      <p:ext uri="{BB962C8B-B14F-4D97-AF65-F5344CB8AC3E}">
        <p14:creationId xmlns:p14="http://schemas.microsoft.com/office/powerpoint/2010/main" val="3887002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47716-AF06-20C9-0C08-8C13C58DDC5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8208DAB-527E-5BF6-D31C-8A7493F2EF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C1F556-9C2A-DBBB-AF43-20A7F736DE62}"/>
              </a:ext>
            </a:extLst>
          </p:cNvPr>
          <p:cNvSpPr>
            <a:spLocks noGrp="1"/>
          </p:cNvSpPr>
          <p:nvPr>
            <p:ph type="dt" sz="half" idx="10"/>
          </p:nvPr>
        </p:nvSpPr>
        <p:spPr/>
        <p:txBody>
          <a:bodyPr/>
          <a:lstStyle/>
          <a:p>
            <a:fld id="{8BD5ABCD-3E63-43B4-9AED-8E97D2BCDDAE}" type="datetime1">
              <a:rPr lang="en-GB" smtClean="0"/>
              <a:t>12/06/2025</a:t>
            </a:fld>
            <a:endParaRPr lang="en-GB"/>
          </a:p>
        </p:txBody>
      </p:sp>
      <p:sp>
        <p:nvSpPr>
          <p:cNvPr id="5" name="Footer Placeholder 4">
            <a:extLst>
              <a:ext uri="{FF2B5EF4-FFF2-40B4-BE49-F238E27FC236}">
                <a16:creationId xmlns:a16="http://schemas.microsoft.com/office/drawing/2014/main" id="{93CF105C-6814-C897-BFF5-BF7A0097174C}"/>
              </a:ext>
            </a:extLst>
          </p:cNvPr>
          <p:cNvSpPr>
            <a:spLocks noGrp="1"/>
          </p:cNvSpPr>
          <p:nvPr>
            <p:ph type="ftr" sz="quarter" idx="11"/>
          </p:nvPr>
        </p:nvSpPr>
        <p:spPr/>
        <p:txBody>
          <a:bodyPr/>
          <a:lstStyle/>
          <a:p>
            <a:r>
              <a:rPr lang="en-GB"/>
              <a:t>Cooperative Election Authority</a:t>
            </a:r>
          </a:p>
        </p:txBody>
      </p:sp>
      <p:sp>
        <p:nvSpPr>
          <p:cNvPr id="6" name="Slide Number Placeholder 5">
            <a:extLst>
              <a:ext uri="{FF2B5EF4-FFF2-40B4-BE49-F238E27FC236}">
                <a16:creationId xmlns:a16="http://schemas.microsoft.com/office/drawing/2014/main" id="{61563429-9F99-2C84-6300-3B06A2B89AE9}"/>
              </a:ext>
            </a:extLst>
          </p:cNvPr>
          <p:cNvSpPr>
            <a:spLocks noGrp="1"/>
          </p:cNvSpPr>
          <p:nvPr>
            <p:ph type="sldNum" sz="quarter" idx="12"/>
          </p:nvPr>
        </p:nvSpPr>
        <p:spPr/>
        <p:txBody>
          <a:bodyPr/>
          <a:lstStyle/>
          <a:p>
            <a:fld id="{8CE27DF5-870A-4908-85BD-7DCDD2424414}" type="slidenum">
              <a:rPr lang="en-GB" smtClean="0"/>
              <a:t>‹#›</a:t>
            </a:fld>
            <a:endParaRPr lang="en-GB"/>
          </a:p>
        </p:txBody>
      </p:sp>
    </p:spTree>
    <p:extLst>
      <p:ext uri="{BB962C8B-B14F-4D97-AF65-F5344CB8AC3E}">
        <p14:creationId xmlns:p14="http://schemas.microsoft.com/office/powerpoint/2010/main" val="163369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59E848-28FE-12CC-AB33-32B2855CBDF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D034C3D-E69B-3E2D-A052-2903BA884C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FC9167-54FC-E130-F86B-464AB4F8D1F4}"/>
              </a:ext>
            </a:extLst>
          </p:cNvPr>
          <p:cNvSpPr>
            <a:spLocks noGrp="1"/>
          </p:cNvSpPr>
          <p:nvPr>
            <p:ph type="dt" sz="half" idx="10"/>
          </p:nvPr>
        </p:nvSpPr>
        <p:spPr/>
        <p:txBody>
          <a:bodyPr/>
          <a:lstStyle/>
          <a:p>
            <a:fld id="{E8ED14C6-4B1D-4E94-B497-9CA133B2CF10}" type="datetime1">
              <a:rPr lang="en-GB" smtClean="0"/>
              <a:t>12/06/2025</a:t>
            </a:fld>
            <a:endParaRPr lang="en-GB"/>
          </a:p>
        </p:txBody>
      </p:sp>
      <p:sp>
        <p:nvSpPr>
          <p:cNvPr id="5" name="Footer Placeholder 4">
            <a:extLst>
              <a:ext uri="{FF2B5EF4-FFF2-40B4-BE49-F238E27FC236}">
                <a16:creationId xmlns:a16="http://schemas.microsoft.com/office/drawing/2014/main" id="{AD87FBED-33FE-1415-100A-5287C752C894}"/>
              </a:ext>
            </a:extLst>
          </p:cNvPr>
          <p:cNvSpPr>
            <a:spLocks noGrp="1"/>
          </p:cNvSpPr>
          <p:nvPr>
            <p:ph type="ftr" sz="quarter" idx="11"/>
          </p:nvPr>
        </p:nvSpPr>
        <p:spPr/>
        <p:txBody>
          <a:bodyPr/>
          <a:lstStyle/>
          <a:p>
            <a:r>
              <a:rPr lang="en-GB"/>
              <a:t>Cooperative Election Authority</a:t>
            </a:r>
          </a:p>
        </p:txBody>
      </p:sp>
      <p:sp>
        <p:nvSpPr>
          <p:cNvPr id="6" name="Slide Number Placeholder 5">
            <a:extLst>
              <a:ext uri="{FF2B5EF4-FFF2-40B4-BE49-F238E27FC236}">
                <a16:creationId xmlns:a16="http://schemas.microsoft.com/office/drawing/2014/main" id="{0436C1E4-943A-2D5F-B585-6977D531221C}"/>
              </a:ext>
            </a:extLst>
          </p:cNvPr>
          <p:cNvSpPr>
            <a:spLocks noGrp="1"/>
          </p:cNvSpPr>
          <p:nvPr>
            <p:ph type="sldNum" sz="quarter" idx="12"/>
          </p:nvPr>
        </p:nvSpPr>
        <p:spPr/>
        <p:txBody>
          <a:bodyPr/>
          <a:lstStyle/>
          <a:p>
            <a:fld id="{8CE27DF5-870A-4908-85BD-7DCDD2424414}" type="slidenum">
              <a:rPr lang="en-GB" smtClean="0"/>
              <a:t>‹#›</a:t>
            </a:fld>
            <a:endParaRPr lang="en-GB"/>
          </a:p>
        </p:txBody>
      </p:sp>
    </p:spTree>
    <p:extLst>
      <p:ext uri="{BB962C8B-B14F-4D97-AF65-F5344CB8AC3E}">
        <p14:creationId xmlns:p14="http://schemas.microsoft.com/office/powerpoint/2010/main" val="3647227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603C5-F6F8-4F68-EB9D-75AC370D49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09644B-8B12-5E04-2FB1-9847923E53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D073A8-DCA7-5542-5735-1363CC63C01A}"/>
              </a:ext>
            </a:extLst>
          </p:cNvPr>
          <p:cNvSpPr>
            <a:spLocks noGrp="1"/>
          </p:cNvSpPr>
          <p:nvPr>
            <p:ph type="dt" sz="half" idx="10"/>
          </p:nvPr>
        </p:nvSpPr>
        <p:spPr/>
        <p:txBody>
          <a:bodyPr/>
          <a:lstStyle/>
          <a:p>
            <a:fld id="{97CECEEA-62F7-491C-AEBB-25131A7512A7}" type="datetime1">
              <a:rPr lang="en-GB" smtClean="0"/>
              <a:t>12/06/2025</a:t>
            </a:fld>
            <a:endParaRPr lang="en-GB"/>
          </a:p>
        </p:txBody>
      </p:sp>
      <p:sp>
        <p:nvSpPr>
          <p:cNvPr id="5" name="Footer Placeholder 4">
            <a:extLst>
              <a:ext uri="{FF2B5EF4-FFF2-40B4-BE49-F238E27FC236}">
                <a16:creationId xmlns:a16="http://schemas.microsoft.com/office/drawing/2014/main" id="{10E4CAB7-69E6-7389-2184-E9894FD94142}"/>
              </a:ext>
            </a:extLst>
          </p:cNvPr>
          <p:cNvSpPr>
            <a:spLocks noGrp="1"/>
          </p:cNvSpPr>
          <p:nvPr>
            <p:ph type="ftr" sz="quarter" idx="11"/>
          </p:nvPr>
        </p:nvSpPr>
        <p:spPr/>
        <p:txBody>
          <a:bodyPr/>
          <a:lstStyle/>
          <a:p>
            <a:r>
              <a:rPr lang="en-GB"/>
              <a:t>Cooperative Election Authority</a:t>
            </a:r>
          </a:p>
        </p:txBody>
      </p:sp>
      <p:sp>
        <p:nvSpPr>
          <p:cNvPr id="6" name="Slide Number Placeholder 5">
            <a:extLst>
              <a:ext uri="{FF2B5EF4-FFF2-40B4-BE49-F238E27FC236}">
                <a16:creationId xmlns:a16="http://schemas.microsoft.com/office/drawing/2014/main" id="{8575B3E2-E399-3C48-731D-A3A01288FEE6}"/>
              </a:ext>
            </a:extLst>
          </p:cNvPr>
          <p:cNvSpPr>
            <a:spLocks noGrp="1"/>
          </p:cNvSpPr>
          <p:nvPr>
            <p:ph type="sldNum" sz="quarter" idx="12"/>
          </p:nvPr>
        </p:nvSpPr>
        <p:spPr/>
        <p:txBody>
          <a:bodyPr/>
          <a:lstStyle/>
          <a:p>
            <a:fld id="{8CE27DF5-870A-4908-85BD-7DCDD2424414}" type="slidenum">
              <a:rPr lang="en-GB" smtClean="0"/>
              <a:t>‹#›</a:t>
            </a:fld>
            <a:endParaRPr lang="en-GB"/>
          </a:p>
        </p:txBody>
      </p:sp>
    </p:spTree>
    <p:extLst>
      <p:ext uri="{BB962C8B-B14F-4D97-AF65-F5344CB8AC3E}">
        <p14:creationId xmlns:p14="http://schemas.microsoft.com/office/powerpoint/2010/main" val="2958575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4580C-B88C-56E9-575D-39C0F1C65A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DF59785-A6E9-1C76-CFF7-2AA354A034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B269C-711C-0F93-4C1C-790F9B3DD21F}"/>
              </a:ext>
            </a:extLst>
          </p:cNvPr>
          <p:cNvSpPr>
            <a:spLocks noGrp="1"/>
          </p:cNvSpPr>
          <p:nvPr>
            <p:ph type="dt" sz="half" idx="10"/>
          </p:nvPr>
        </p:nvSpPr>
        <p:spPr/>
        <p:txBody>
          <a:bodyPr/>
          <a:lstStyle/>
          <a:p>
            <a:fld id="{756C7AFF-7574-48B0-B44E-160DDE9D5B9B}" type="datetime1">
              <a:rPr lang="en-GB" smtClean="0"/>
              <a:t>12/06/2025</a:t>
            </a:fld>
            <a:endParaRPr lang="en-GB"/>
          </a:p>
        </p:txBody>
      </p:sp>
      <p:sp>
        <p:nvSpPr>
          <p:cNvPr id="5" name="Footer Placeholder 4">
            <a:extLst>
              <a:ext uri="{FF2B5EF4-FFF2-40B4-BE49-F238E27FC236}">
                <a16:creationId xmlns:a16="http://schemas.microsoft.com/office/drawing/2014/main" id="{F2F57330-6462-2A8B-1536-35E0315404A8}"/>
              </a:ext>
            </a:extLst>
          </p:cNvPr>
          <p:cNvSpPr>
            <a:spLocks noGrp="1"/>
          </p:cNvSpPr>
          <p:nvPr>
            <p:ph type="ftr" sz="quarter" idx="11"/>
          </p:nvPr>
        </p:nvSpPr>
        <p:spPr/>
        <p:txBody>
          <a:bodyPr/>
          <a:lstStyle/>
          <a:p>
            <a:r>
              <a:rPr lang="en-GB"/>
              <a:t>Cooperative Election Authority</a:t>
            </a:r>
          </a:p>
        </p:txBody>
      </p:sp>
      <p:sp>
        <p:nvSpPr>
          <p:cNvPr id="6" name="Slide Number Placeholder 5">
            <a:extLst>
              <a:ext uri="{FF2B5EF4-FFF2-40B4-BE49-F238E27FC236}">
                <a16:creationId xmlns:a16="http://schemas.microsoft.com/office/drawing/2014/main" id="{FD23A074-22A1-D7C6-52AD-A636E7AF6ACC}"/>
              </a:ext>
            </a:extLst>
          </p:cNvPr>
          <p:cNvSpPr>
            <a:spLocks noGrp="1"/>
          </p:cNvSpPr>
          <p:nvPr>
            <p:ph type="sldNum" sz="quarter" idx="12"/>
          </p:nvPr>
        </p:nvSpPr>
        <p:spPr/>
        <p:txBody>
          <a:bodyPr/>
          <a:lstStyle/>
          <a:p>
            <a:fld id="{8CE27DF5-870A-4908-85BD-7DCDD2424414}" type="slidenum">
              <a:rPr lang="en-GB" smtClean="0"/>
              <a:t>‹#›</a:t>
            </a:fld>
            <a:endParaRPr lang="en-GB"/>
          </a:p>
        </p:txBody>
      </p:sp>
    </p:spTree>
    <p:extLst>
      <p:ext uri="{BB962C8B-B14F-4D97-AF65-F5344CB8AC3E}">
        <p14:creationId xmlns:p14="http://schemas.microsoft.com/office/powerpoint/2010/main" val="1644244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5F1DA-A435-9C02-871F-ACC1E250FBC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DC1E860-1B12-B1AA-D9E4-D796417DE0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35FD0D4-56D2-2380-81D5-8F57CF622F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0B1065C-9FCA-9072-4630-E66ED1F6EAD5}"/>
              </a:ext>
            </a:extLst>
          </p:cNvPr>
          <p:cNvSpPr>
            <a:spLocks noGrp="1"/>
          </p:cNvSpPr>
          <p:nvPr>
            <p:ph type="dt" sz="half" idx="10"/>
          </p:nvPr>
        </p:nvSpPr>
        <p:spPr/>
        <p:txBody>
          <a:bodyPr/>
          <a:lstStyle/>
          <a:p>
            <a:fld id="{A5944EF1-B13D-462C-8C31-B1B68369B24F}" type="datetime1">
              <a:rPr lang="en-GB" smtClean="0"/>
              <a:t>12/06/2025</a:t>
            </a:fld>
            <a:endParaRPr lang="en-GB"/>
          </a:p>
        </p:txBody>
      </p:sp>
      <p:sp>
        <p:nvSpPr>
          <p:cNvPr id="6" name="Footer Placeholder 5">
            <a:extLst>
              <a:ext uri="{FF2B5EF4-FFF2-40B4-BE49-F238E27FC236}">
                <a16:creationId xmlns:a16="http://schemas.microsoft.com/office/drawing/2014/main" id="{E698744F-83AD-AC7A-BAFA-D2C3963AFF69}"/>
              </a:ext>
            </a:extLst>
          </p:cNvPr>
          <p:cNvSpPr>
            <a:spLocks noGrp="1"/>
          </p:cNvSpPr>
          <p:nvPr>
            <p:ph type="ftr" sz="quarter" idx="11"/>
          </p:nvPr>
        </p:nvSpPr>
        <p:spPr/>
        <p:txBody>
          <a:bodyPr/>
          <a:lstStyle/>
          <a:p>
            <a:r>
              <a:rPr lang="en-GB"/>
              <a:t>Cooperative Election Authority</a:t>
            </a:r>
          </a:p>
        </p:txBody>
      </p:sp>
      <p:sp>
        <p:nvSpPr>
          <p:cNvPr id="7" name="Slide Number Placeholder 6">
            <a:extLst>
              <a:ext uri="{FF2B5EF4-FFF2-40B4-BE49-F238E27FC236}">
                <a16:creationId xmlns:a16="http://schemas.microsoft.com/office/drawing/2014/main" id="{349BC060-117D-359F-BAEF-9E2574FD9422}"/>
              </a:ext>
            </a:extLst>
          </p:cNvPr>
          <p:cNvSpPr>
            <a:spLocks noGrp="1"/>
          </p:cNvSpPr>
          <p:nvPr>
            <p:ph type="sldNum" sz="quarter" idx="12"/>
          </p:nvPr>
        </p:nvSpPr>
        <p:spPr/>
        <p:txBody>
          <a:bodyPr/>
          <a:lstStyle/>
          <a:p>
            <a:fld id="{8CE27DF5-870A-4908-85BD-7DCDD2424414}" type="slidenum">
              <a:rPr lang="en-GB" smtClean="0"/>
              <a:t>‹#›</a:t>
            </a:fld>
            <a:endParaRPr lang="en-GB"/>
          </a:p>
        </p:txBody>
      </p:sp>
    </p:spTree>
    <p:extLst>
      <p:ext uri="{BB962C8B-B14F-4D97-AF65-F5344CB8AC3E}">
        <p14:creationId xmlns:p14="http://schemas.microsoft.com/office/powerpoint/2010/main" val="2592244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1692-C7D3-7CED-DEA6-CBFB536085A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9AE91AC-E071-3348-7082-6E92D939D9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1F8B-6F71-47B0-6584-CED722DFEB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518EEB6-76BF-96FD-92BA-DCB23CB206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A80905-CD2D-5404-E7C9-FDD4B679C2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5EC8DD-CFAA-2FC5-2D16-93EA440FF87F}"/>
              </a:ext>
            </a:extLst>
          </p:cNvPr>
          <p:cNvSpPr>
            <a:spLocks noGrp="1"/>
          </p:cNvSpPr>
          <p:nvPr>
            <p:ph type="dt" sz="half" idx="10"/>
          </p:nvPr>
        </p:nvSpPr>
        <p:spPr/>
        <p:txBody>
          <a:bodyPr/>
          <a:lstStyle/>
          <a:p>
            <a:fld id="{C3FEFE9F-95A9-4B93-A2F0-CD7F299C00D3}" type="datetime1">
              <a:rPr lang="en-GB" smtClean="0"/>
              <a:t>12/06/2025</a:t>
            </a:fld>
            <a:endParaRPr lang="en-GB"/>
          </a:p>
        </p:txBody>
      </p:sp>
      <p:sp>
        <p:nvSpPr>
          <p:cNvPr id="8" name="Footer Placeholder 7">
            <a:extLst>
              <a:ext uri="{FF2B5EF4-FFF2-40B4-BE49-F238E27FC236}">
                <a16:creationId xmlns:a16="http://schemas.microsoft.com/office/drawing/2014/main" id="{233DA337-4C8D-4D33-9A7D-7101D7E59198}"/>
              </a:ext>
            </a:extLst>
          </p:cNvPr>
          <p:cNvSpPr>
            <a:spLocks noGrp="1"/>
          </p:cNvSpPr>
          <p:nvPr>
            <p:ph type="ftr" sz="quarter" idx="11"/>
          </p:nvPr>
        </p:nvSpPr>
        <p:spPr/>
        <p:txBody>
          <a:bodyPr/>
          <a:lstStyle/>
          <a:p>
            <a:r>
              <a:rPr lang="en-GB"/>
              <a:t>Cooperative Election Authority</a:t>
            </a:r>
          </a:p>
        </p:txBody>
      </p:sp>
      <p:sp>
        <p:nvSpPr>
          <p:cNvPr id="9" name="Slide Number Placeholder 8">
            <a:extLst>
              <a:ext uri="{FF2B5EF4-FFF2-40B4-BE49-F238E27FC236}">
                <a16:creationId xmlns:a16="http://schemas.microsoft.com/office/drawing/2014/main" id="{58755CE0-A21A-C564-8B32-1EC569060B89}"/>
              </a:ext>
            </a:extLst>
          </p:cNvPr>
          <p:cNvSpPr>
            <a:spLocks noGrp="1"/>
          </p:cNvSpPr>
          <p:nvPr>
            <p:ph type="sldNum" sz="quarter" idx="12"/>
          </p:nvPr>
        </p:nvSpPr>
        <p:spPr/>
        <p:txBody>
          <a:bodyPr/>
          <a:lstStyle/>
          <a:p>
            <a:fld id="{8CE27DF5-870A-4908-85BD-7DCDD2424414}" type="slidenum">
              <a:rPr lang="en-GB" smtClean="0"/>
              <a:t>‹#›</a:t>
            </a:fld>
            <a:endParaRPr lang="en-GB"/>
          </a:p>
        </p:txBody>
      </p:sp>
    </p:spTree>
    <p:extLst>
      <p:ext uri="{BB962C8B-B14F-4D97-AF65-F5344CB8AC3E}">
        <p14:creationId xmlns:p14="http://schemas.microsoft.com/office/powerpoint/2010/main" val="3995579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12937-DD14-E325-0BC2-99DAC1D91EF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C4675-4E1F-0CEB-7DA9-6529577F1411}"/>
              </a:ext>
            </a:extLst>
          </p:cNvPr>
          <p:cNvSpPr>
            <a:spLocks noGrp="1"/>
          </p:cNvSpPr>
          <p:nvPr>
            <p:ph type="dt" sz="half" idx="10"/>
          </p:nvPr>
        </p:nvSpPr>
        <p:spPr/>
        <p:txBody>
          <a:bodyPr/>
          <a:lstStyle/>
          <a:p>
            <a:fld id="{DB7202B2-5528-4942-B0C5-2C99BD51B9DB}" type="datetime1">
              <a:rPr lang="en-GB" smtClean="0"/>
              <a:t>12/06/2025</a:t>
            </a:fld>
            <a:endParaRPr lang="en-GB"/>
          </a:p>
        </p:txBody>
      </p:sp>
      <p:sp>
        <p:nvSpPr>
          <p:cNvPr id="4" name="Footer Placeholder 3">
            <a:extLst>
              <a:ext uri="{FF2B5EF4-FFF2-40B4-BE49-F238E27FC236}">
                <a16:creationId xmlns:a16="http://schemas.microsoft.com/office/drawing/2014/main" id="{80DBBDAD-5F7C-85C7-6490-4B926D381D50}"/>
              </a:ext>
            </a:extLst>
          </p:cNvPr>
          <p:cNvSpPr>
            <a:spLocks noGrp="1"/>
          </p:cNvSpPr>
          <p:nvPr>
            <p:ph type="ftr" sz="quarter" idx="11"/>
          </p:nvPr>
        </p:nvSpPr>
        <p:spPr/>
        <p:txBody>
          <a:bodyPr/>
          <a:lstStyle/>
          <a:p>
            <a:r>
              <a:rPr lang="en-GB"/>
              <a:t>Cooperative Election Authority</a:t>
            </a:r>
          </a:p>
        </p:txBody>
      </p:sp>
      <p:sp>
        <p:nvSpPr>
          <p:cNvPr id="5" name="Slide Number Placeholder 4">
            <a:extLst>
              <a:ext uri="{FF2B5EF4-FFF2-40B4-BE49-F238E27FC236}">
                <a16:creationId xmlns:a16="http://schemas.microsoft.com/office/drawing/2014/main" id="{0557080E-AE61-7738-8F69-0B0A939FDC36}"/>
              </a:ext>
            </a:extLst>
          </p:cNvPr>
          <p:cNvSpPr>
            <a:spLocks noGrp="1"/>
          </p:cNvSpPr>
          <p:nvPr>
            <p:ph type="sldNum" sz="quarter" idx="12"/>
          </p:nvPr>
        </p:nvSpPr>
        <p:spPr/>
        <p:txBody>
          <a:bodyPr/>
          <a:lstStyle/>
          <a:p>
            <a:fld id="{8CE27DF5-870A-4908-85BD-7DCDD2424414}" type="slidenum">
              <a:rPr lang="en-GB" smtClean="0"/>
              <a:t>‹#›</a:t>
            </a:fld>
            <a:endParaRPr lang="en-GB"/>
          </a:p>
        </p:txBody>
      </p:sp>
    </p:spTree>
    <p:extLst>
      <p:ext uri="{BB962C8B-B14F-4D97-AF65-F5344CB8AC3E}">
        <p14:creationId xmlns:p14="http://schemas.microsoft.com/office/powerpoint/2010/main" val="1783750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6ADA26-EEB6-7C40-B576-4778CD3EA893}"/>
              </a:ext>
            </a:extLst>
          </p:cNvPr>
          <p:cNvSpPr>
            <a:spLocks noGrp="1"/>
          </p:cNvSpPr>
          <p:nvPr>
            <p:ph type="dt" sz="half" idx="10"/>
          </p:nvPr>
        </p:nvSpPr>
        <p:spPr/>
        <p:txBody>
          <a:bodyPr/>
          <a:lstStyle/>
          <a:p>
            <a:fld id="{D9A9082C-BAB4-4D4B-8DE5-B03A2BCA23BF}" type="datetime1">
              <a:rPr lang="en-GB" smtClean="0"/>
              <a:t>12/06/2025</a:t>
            </a:fld>
            <a:endParaRPr lang="en-GB"/>
          </a:p>
        </p:txBody>
      </p:sp>
      <p:sp>
        <p:nvSpPr>
          <p:cNvPr id="3" name="Footer Placeholder 2">
            <a:extLst>
              <a:ext uri="{FF2B5EF4-FFF2-40B4-BE49-F238E27FC236}">
                <a16:creationId xmlns:a16="http://schemas.microsoft.com/office/drawing/2014/main" id="{2FCCF13C-B8D3-2576-068A-7307DD9B7B44}"/>
              </a:ext>
            </a:extLst>
          </p:cNvPr>
          <p:cNvSpPr>
            <a:spLocks noGrp="1"/>
          </p:cNvSpPr>
          <p:nvPr>
            <p:ph type="ftr" sz="quarter" idx="11"/>
          </p:nvPr>
        </p:nvSpPr>
        <p:spPr/>
        <p:txBody>
          <a:bodyPr/>
          <a:lstStyle/>
          <a:p>
            <a:r>
              <a:rPr lang="en-GB"/>
              <a:t>Cooperative Election Authority</a:t>
            </a:r>
          </a:p>
        </p:txBody>
      </p:sp>
      <p:sp>
        <p:nvSpPr>
          <p:cNvPr id="4" name="Slide Number Placeholder 3">
            <a:extLst>
              <a:ext uri="{FF2B5EF4-FFF2-40B4-BE49-F238E27FC236}">
                <a16:creationId xmlns:a16="http://schemas.microsoft.com/office/drawing/2014/main" id="{8FBE4DC3-4D91-E62C-30A5-926F74FA1B5E}"/>
              </a:ext>
            </a:extLst>
          </p:cNvPr>
          <p:cNvSpPr>
            <a:spLocks noGrp="1"/>
          </p:cNvSpPr>
          <p:nvPr>
            <p:ph type="sldNum" sz="quarter" idx="12"/>
          </p:nvPr>
        </p:nvSpPr>
        <p:spPr/>
        <p:txBody>
          <a:bodyPr/>
          <a:lstStyle/>
          <a:p>
            <a:fld id="{8CE27DF5-870A-4908-85BD-7DCDD2424414}" type="slidenum">
              <a:rPr lang="en-GB" smtClean="0"/>
              <a:t>‹#›</a:t>
            </a:fld>
            <a:endParaRPr lang="en-GB"/>
          </a:p>
        </p:txBody>
      </p:sp>
    </p:spTree>
    <p:extLst>
      <p:ext uri="{BB962C8B-B14F-4D97-AF65-F5344CB8AC3E}">
        <p14:creationId xmlns:p14="http://schemas.microsoft.com/office/powerpoint/2010/main" val="3890435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22B46-4B8A-AAAD-E315-F519EE6A50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D1D3106-7C63-72C6-CB2E-8C3912A7BB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37444C1-973D-31F9-CE0C-0732ADEB6D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448498-6B7A-2CBC-7EC2-1E9946DED91E}"/>
              </a:ext>
            </a:extLst>
          </p:cNvPr>
          <p:cNvSpPr>
            <a:spLocks noGrp="1"/>
          </p:cNvSpPr>
          <p:nvPr>
            <p:ph type="dt" sz="half" idx="10"/>
          </p:nvPr>
        </p:nvSpPr>
        <p:spPr/>
        <p:txBody>
          <a:bodyPr/>
          <a:lstStyle/>
          <a:p>
            <a:fld id="{D804041C-E2E3-4B3D-910C-912FE186D932}" type="datetime1">
              <a:rPr lang="en-GB" smtClean="0"/>
              <a:t>12/06/2025</a:t>
            </a:fld>
            <a:endParaRPr lang="en-GB"/>
          </a:p>
        </p:txBody>
      </p:sp>
      <p:sp>
        <p:nvSpPr>
          <p:cNvPr id="6" name="Footer Placeholder 5">
            <a:extLst>
              <a:ext uri="{FF2B5EF4-FFF2-40B4-BE49-F238E27FC236}">
                <a16:creationId xmlns:a16="http://schemas.microsoft.com/office/drawing/2014/main" id="{841661DE-B6EE-695D-A605-6101926289B8}"/>
              </a:ext>
            </a:extLst>
          </p:cNvPr>
          <p:cNvSpPr>
            <a:spLocks noGrp="1"/>
          </p:cNvSpPr>
          <p:nvPr>
            <p:ph type="ftr" sz="quarter" idx="11"/>
          </p:nvPr>
        </p:nvSpPr>
        <p:spPr/>
        <p:txBody>
          <a:bodyPr/>
          <a:lstStyle/>
          <a:p>
            <a:r>
              <a:rPr lang="en-GB"/>
              <a:t>Cooperative Election Authority</a:t>
            </a:r>
          </a:p>
        </p:txBody>
      </p:sp>
      <p:sp>
        <p:nvSpPr>
          <p:cNvPr id="7" name="Slide Number Placeholder 6">
            <a:extLst>
              <a:ext uri="{FF2B5EF4-FFF2-40B4-BE49-F238E27FC236}">
                <a16:creationId xmlns:a16="http://schemas.microsoft.com/office/drawing/2014/main" id="{B46881E5-887A-33DD-D2F9-D2A4E21906A7}"/>
              </a:ext>
            </a:extLst>
          </p:cNvPr>
          <p:cNvSpPr>
            <a:spLocks noGrp="1"/>
          </p:cNvSpPr>
          <p:nvPr>
            <p:ph type="sldNum" sz="quarter" idx="12"/>
          </p:nvPr>
        </p:nvSpPr>
        <p:spPr/>
        <p:txBody>
          <a:bodyPr/>
          <a:lstStyle/>
          <a:p>
            <a:fld id="{8CE27DF5-870A-4908-85BD-7DCDD2424414}" type="slidenum">
              <a:rPr lang="en-GB" smtClean="0"/>
              <a:t>‹#›</a:t>
            </a:fld>
            <a:endParaRPr lang="en-GB"/>
          </a:p>
        </p:txBody>
      </p:sp>
    </p:spTree>
    <p:extLst>
      <p:ext uri="{BB962C8B-B14F-4D97-AF65-F5344CB8AC3E}">
        <p14:creationId xmlns:p14="http://schemas.microsoft.com/office/powerpoint/2010/main" val="3730420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834AE-53CA-C565-BB99-151F686B4A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B292716-33FB-FD3B-F7A8-F8B37FCB2C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028438-C368-0D5C-A23B-831164B2BC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5B7630-A8C5-69E4-7889-587D06E872B4}"/>
              </a:ext>
            </a:extLst>
          </p:cNvPr>
          <p:cNvSpPr>
            <a:spLocks noGrp="1"/>
          </p:cNvSpPr>
          <p:nvPr>
            <p:ph type="dt" sz="half" idx="10"/>
          </p:nvPr>
        </p:nvSpPr>
        <p:spPr/>
        <p:txBody>
          <a:bodyPr/>
          <a:lstStyle/>
          <a:p>
            <a:fld id="{6B418839-85A0-4B63-8704-CC9E4E558CE7}" type="datetime1">
              <a:rPr lang="en-GB" smtClean="0"/>
              <a:t>12/06/2025</a:t>
            </a:fld>
            <a:endParaRPr lang="en-GB"/>
          </a:p>
        </p:txBody>
      </p:sp>
      <p:sp>
        <p:nvSpPr>
          <p:cNvPr id="6" name="Footer Placeholder 5">
            <a:extLst>
              <a:ext uri="{FF2B5EF4-FFF2-40B4-BE49-F238E27FC236}">
                <a16:creationId xmlns:a16="http://schemas.microsoft.com/office/drawing/2014/main" id="{B5EF5168-F028-8791-661D-D5BA9EE09F1B}"/>
              </a:ext>
            </a:extLst>
          </p:cNvPr>
          <p:cNvSpPr>
            <a:spLocks noGrp="1"/>
          </p:cNvSpPr>
          <p:nvPr>
            <p:ph type="ftr" sz="quarter" idx="11"/>
          </p:nvPr>
        </p:nvSpPr>
        <p:spPr/>
        <p:txBody>
          <a:bodyPr/>
          <a:lstStyle/>
          <a:p>
            <a:r>
              <a:rPr lang="en-GB"/>
              <a:t>Cooperative Election Authority</a:t>
            </a:r>
          </a:p>
        </p:txBody>
      </p:sp>
      <p:sp>
        <p:nvSpPr>
          <p:cNvPr id="7" name="Slide Number Placeholder 6">
            <a:extLst>
              <a:ext uri="{FF2B5EF4-FFF2-40B4-BE49-F238E27FC236}">
                <a16:creationId xmlns:a16="http://schemas.microsoft.com/office/drawing/2014/main" id="{8CA7EF65-85FC-4F60-A835-B1D8FE8D83CD}"/>
              </a:ext>
            </a:extLst>
          </p:cNvPr>
          <p:cNvSpPr>
            <a:spLocks noGrp="1"/>
          </p:cNvSpPr>
          <p:nvPr>
            <p:ph type="sldNum" sz="quarter" idx="12"/>
          </p:nvPr>
        </p:nvSpPr>
        <p:spPr/>
        <p:txBody>
          <a:bodyPr/>
          <a:lstStyle/>
          <a:p>
            <a:fld id="{8CE27DF5-870A-4908-85BD-7DCDD2424414}" type="slidenum">
              <a:rPr lang="en-GB" smtClean="0"/>
              <a:t>‹#›</a:t>
            </a:fld>
            <a:endParaRPr lang="en-GB"/>
          </a:p>
        </p:txBody>
      </p:sp>
    </p:spTree>
    <p:extLst>
      <p:ext uri="{BB962C8B-B14F-4D97-AF65-F5344CB8AC3E}">
        <p14:creationId xmlns:p14="http://schemas.microsoft.com/office/powerpoint/2010/main" val="642460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902C30-8852-732C-4D5F-122070B7DD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2A8EEE-1F98-00B3-DA08-8CE9B7CCF4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B56531-A5EB-6F5A-ECDC-0302A79397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68E99B-3400-45A6-9710-B33F858CED56}" type="datetime1">
              <a:rPr lang="en-GB" smtClean="0"/>
              <a:t>12/06/2025</a:t>
            </a:fld>
            <a:endParaRPr lang="en-GB"/>
          </a:p>
        </p:txBody>
      </p:sp>
      <p:sp>
        <p:nvSpPr>
          <p:cNvPr id="5" name="Footer Placeholder 4">
            <a:extLst>
              <a:ext uri="{FF2B5EF4-FFF2-40B4-BE49-F238E27FC236}">
                <a16:creationId xmlns:a16="http://schemas.microsoft.com/office/drawing/2014/main" id="{E91A3DD7-CA77-F801-5DF2-70D4CED16A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Cooperative Election Authority</a:t>
            </a:r>
          </a:p>
        </p:txBody>
      </p:sp>
      <p:sp>
        <p:nvSpPr>
          <p:cNvPr id="6" name="Slide Number Placeholder 5">
            <a:extLst>
              <a:ext uri="{FF2B5EF4-FFF2-40B4-BE49-F238E27FC236}">
                <a16:creationId xmlns:a16="http://schemas.microsoft.com/office/drawing/2014/main" id="{125A75B0-02E8-5E41-BF5D-B81D8B7A05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E27DF5-870A-4908-85BD-7DCDD2424414}" type="slidenum">
              <a:rPr lang="en-GB" smtClean="0"/>
              <a:t>‹#›</a:t>
            </a:fld>
            <a:endParaRPr lang="en-GB"/>
          </a:p>
        </p:txBody>
      </p:sp>
    </p:spTree>
    <p:extLst>
      <p:ext uri="{BB962C8B-B14F-4D97-AF65-F5344CB8AC3E}">
        <p14:creationId xmlns:p14="http://schemas.microsoft.com/office/powerpoint/2010/main" val="4055462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crcs.gov.in/reports?type=sector&amp;uid=5B" TargetMode="External"/><Relationship Id="rId3" Type="http://schemas.openxmlformats.org/officeDocument/2006/relationships/hyperlink" Target="https://crcs.gov.in/reports?type=sector&amp;uid=KrR" TargetMode="External"/><Relationship Id="rId7" Type="http://schemas.openxmlformats.org/officeDocument/2006/relationships/hyperlink" Target="https://crcs.gov.in/reports?type=sector&amp;uid=rE" TargetMode="External"/><Relationship Id="rId2" Type="http://schemas.openxmlformats.org/officeDocument/2006/relationships/hyperlink" Target="https://crcs.gov.in/reports?type=sector&amp;uid=Nk6" TargetMode="External"/><Relationship Id="rId1" Type="http://schemas.openxmlformats.org/officeDocument/2006/relationships/slideLayout" Target="../slideLayouts/slideLayout2.xml"/><Relationship Id="rId6" Type="http://schemas.openxmlformats.org/officeDocument/2006/relationships/hyperlink" Target="https://crcs.gov.in/reports?type=sector&amp;uid=q2" TargetMode="External"/><Relationship Id="rId5" Type="http://schemas.openxmlformats.org/officeDocument/2006/relationships/hyperlink" Target="https://crcs.gov.in/reports?type=sector&amp;uid=6n" TargetMode="External"/><Relationship Id="rId4" Type="http://schemas.openxmlformats.org/officeDocument/2006/relationships/hyperlink" Target="https://crcs.gov.in/reports?type=sector&amp;uid=p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2BE4694-5D8A-461D-20C1-52E983D96866}"/>
              </a:ext>
            </a:extLst>
          </p:cNvPr>
          <p:cNvSpPr>
            <a:spLocks noGrp="1"/>
          </p:cNvSpPr>
          <p:nvPr>
            <p:ph type="subTitle" idx="1"/>
          </p:nvPr>
        </p:nvSpPr>
        <p:spPr>
          <a:xfrm>
            <a:off x="0" y="2286001"/>
            <a:ext cx="12192000" cy="1033272"/>
          </a:xfrm>
          <a:solidFill>
            <a:schemeClr val="accent4">
              <a:lumMod val="40000"/>
              <a:lumOff val="60000"/>
            </a:schemeClr>
          </a:solidFill>
        </p:spPr>
        <p:txBody>
          <a:bodyPr vert="horz" lIns="91440" tIns="45720" rIns="91440" bIns="45720" rtlCol="0" anchor="ctr">
            <a:noAutofit/>
          </a:bodyPr>
          <a:lstStyle/>
          <a:p>
            <a:pPr>
              <a:lnSpc>
                <a:spcPct val="150000"/>
              </a:lnSpc>
            </a:pPr>
            <a:r>
              <a:rPr lang="en-US" sz="4800" b="1" dirty="0">
                <a:latin typeface="Times New Roman" panose="02020603050405020304" pitchFamily="18" charset="0"/>
                <a:ea typeface="Nirmala UI" panose="020B0502040204020203" pitchFamily="34" charset="0"/>
                <a:cs typeface="Times New Roman" panose="02020603050405020304" pitchFamily="18" charset="0"/>
              </a:rPr>
              <a:t>Cooperative Election Authority</a:t>
            </a:r>
          </a:p>
        </p:txBody>
      </p:sp>
      <p:sp>
        <p:nvSpPr>
          <p:cNvPr id="5" name="TextBox 4">
            <a:extLst>
              <a:ext uri="{FF2B5EF4-FFF2-40B4-BE49-F238E27FC236}">
                <a16:creationId xmlns:a16="http://schemas.microsoft.com/office/drawing/2014/main" id="{81BC7493-F03A-622E-E8C5-323645B6AC5A}"/>
              </a:ext>
            </a:extLst>
          </p:cNvPr>
          <p:cNvSpPr txBox="1"/>
          <p:nvPr/>
        </p:nvSpPr>
        <p:spPr>
          <a:xfrm>
            <a:off x="838200" y="3737154"/>
            <a:ext cx="10683240" cy="2246769"/>
          </a:xfrm>
          <a:prstGeom prst="rect">
            <a:avLst/>
          </a:prstGeom>
          <a:ln w="22225">
            <a:solidFill>
              <a:schemeClr val="tx1"/>
            </a:solidFill>
          </a:ln>
        </p:spPr>
        <p:style>
          <a:lnRef idx="2">
            <a:schemeClr val="accent5"/>
          </a:lnRef>
          <a:fillRef idx="1">
            <a:schemeClr val="lt1"/>
          </a:fillRef>
          <a:effectRef idx="0">
            <a:schemeClr val="accent5"/>
          </a:effectRef>
          <a:fontRef idx="minor">
            <a:schemeClr val="dk1"/>
          </a:fontRef>
        </p:style>
        <p:txBody>
          <a:bodyPr wrap="square" rtlCol="0" anchor="t">
            <a:spAutoFit/>
          </a:bodyPr>
          <a:lstStyle/>
          <a:p>
            <a:pPr algn="ctr"/>
            <a:r>
              <a:rPr lang="en-GB" sz="4000" b="1" dirty="0">
                <a:latin typeface="Times New Roman" panose="02020603050405020304" pitchFamily="18" charset="0"/>
                <a:ea typeface="Nirmala UI" panose="020B0502040204020203" pitchFamily="34" charset="0"/>
                <a:cs typeface="Times New Roman" panose="02020603050405020304" pitchFamily="18" charset="0"/>
              </a:rPr>
              <a:t>Election of Board of Directors and Office bearers of the Multi State Cooperative Societies.</a:t>
            </a:r>
          </a:p>
          <a:p>
            <a:pPr algn="ctr"/>
            <a:r>
              <a:rPr lang="en-US" sz="4000" dirty="0">
                <a:latin typeface="Times New Roman" panose="02020603050405020304" pitchFamily="18" charset="0"/>
                <a:ea typeface="Nirmala UI" panose="020B0502040204020203" pitchFamily="34" charset="0"/>
                <a:cs typeface="Times New Roman" panose="02020603050405020304" pitchFamily="18" charset="0"/>
              </a:rPr>
              <a:t>Meeting with RO &amp; ARO</a:t>
            </a:r>
          </a:p>
          <a:p>
            <a:pPr algn="ctr"/>
            <a:r>
              <a:rPr lang="en-US" sz="2000" dirty="0">
                <a:latin typeface="Times New Roman" panose="02020603050405020304" pitchFamily="18" charset="0"/>
                <a:ea typeface="Nirmala UI" panose="020B0502040204020203" pitchFamily="34" charset="0"/>
                <a:cs typeface="Times New Roman" panose="02020603050405020304" pitchFamily="18" charset="0"/>
              </a:rPr>
              <a:t>05.06.2025</a:t>
            </a:r>
            <a:endParaRPr lang="en-US" sz="4400" dirty="0">
              <a:latin typeface="Times New Roman" panose="02020603050405020304" pitchFamily="18" charset="0"/>
              <a:ea typeface="Nirmala UI" panose="020B0502040204020203" pitchFamily="34" charset="0"/>
              <a:cs typeface="Times New Roman" panose="02020603050405020304" pitchFamily="18" charset="0"/>
            </a:endParaRPr>
          </a:p>
        </p:txBody>
      </p:sp>
      <p:pic>
        <p:nvPicPr>
          <p:cNvPr id="2" name="Picture 1" descr="Cooperatives Create a Better World: Revealing the Logo for ...">
            <a:extLst>
              <a:ext uri="{FF2B5EF4-FFF2-40B4-BE49-F238E27FC236}">
                <a16:creationId xmlns:a16="http://schemas.microsoft.com/office/drawing/2014/main" id="{9F958955-B729-FF36-5F35-603C2DF3B06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83764" y="142875"/>
            <a:ext cx="1738963" cy="1911395"/>
          </a:xfrm>
          <a:prstGeom prst="rect">
            <a:avLst/>
          </a:prstGeom>
          <a:noFill/>
          <a:ln>
            <a:noFill/>
          </a:ln>
        </p:spPr>
      </p:pic>
      <p:pic>
        <p:nvPicPr>
          <p:cNvPr id="1028" name="Picture 4" descr="25-11-2024: अंतर्राष्ट्रीय सहकारिता वर्ष टिकट - भारतीय टिकट खरीदें - फिलेसी">
            <a:extLst>
              <a:ext uri="{FF2B5EF4-FFF2-40B4-BE49-F238E27FC236}">
                <a16:creationId xmlns:a16="http://schemas.microsoft.com/office/drawing/2014/main" id="{5FE80229-9FA0-4764-C2F3-63E21D11D71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142875"/>
            <a:ext cx="2286000" cy="2000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76358681-03C1-8814-316E-73E1C95C9F07}"/>
              </a:ext>
            </a:extLst>
          </p:cNvPr>
          <p:cNvPicPr>
            <a:picLocks noChangeAspect="1"/>
          </p:cNvPicPr>
          <p:nvPr/>
        </p:nvPicPr>
        <p:blipFill>
          <a:blip r:embed="rId5">
            <a:extLst>
              <a:ext uri="{28A0092B-C50C-407E-A947-70E740481C1C}">
                <a14:useLocalDpi xmlns:a14="http://schemas.microsoft.com/office/drawing/2010/main" val="0"/>
              </a:ext>
            </a:extLst>
          </a:blip>
          <a:srcRect r="3579"/>
          <a:stretch/>
        </p:blipFill>
        <p:spPr>
          <a:xfrm>
            <a:off x="0" y="0"/>
            <a:ext cx="2204185" cy="2286000"/>
          </a:xfrm>
          <a:prstGeom prst="rect">
            <a:avLst/>
          </a:prstGeom>
        </p:spPr>
      </p:pic>
      <p:sp>
        <p:nvSpPr>
          <p:cNvPr id="4" name="Footer Placeholder 3">
            <a:extLst>
              <a:ext uri="{FF2B5EF4-FFF2-40B4-BE49-F238E27FC236}">
                <a16:creationId xmlns:a16="http://schemas.microsoft.com/office/drawing/2014/main" id="{D6E2124D-5862-301E-98A5-A46B69C12A1C}"/>
              </a:ext>
            </a:extLst>
          </p:cNvPr>
          <p:cNvSpPr>
            <a:spLocks noGrp="1"/>
          </p:cNvSpPr>
          <p:nvPr>
            <p:ph type="ftr" sz="quarter" idx="11"/>
          </p:nvPr>
        </p:nvSpPr>
        <p:spPr>
          <a:xfrm>
            <a:off x="4038600" y="6245353"/>
            <a:ext cx="4114800" cy="265176"/>
          </a:xfrm>
        </p:spPr>
        <p:txBody>
          <a:bodyPr/>
          <a:lstStyle/>
          <a:p>
            <a:r>
              <a:rPr lang="en-GB" dirty="0"/>
              <a:t>Cooperative Election Authority</a:t>
            </a:r>
          </a:p>
        </p:txBody>
      </p:sp>
      <p:sp>
        <p:nvSpPr>
          <p:cNvPr id="6" name="Slide Number Placeholder 5">
            <a:extLst>
              <a:ext uri="{FF2B5EF4-FFF2-40B4-BE49-F238E27FC236}">
                <a16:creationId xmlns:a16="http://schemas.microsoft.com/office/drawing/2014/main" id="{5D0B9BFB-FB61-73F0-22A8-183947E9981D}"/>
              </a:ext>
            </a:extLst>
          </p:cNvPr>
          <p:cNvSpPr>
            <a:spLocks noGrp="1"/>
          </p:cNvSpPr>
          <p:nvPr>
            <p:ph type="sldNum" sz="quarter" idx="12"/>
          </p:nvPr>
        </p:nvSpPr>
        <p:spPr/>
        <p:txBody>
          <a:bodyPr/>
          <a:lstStyle/>
          <a:p>
            <a:fld id="{8CE27DF5-870A-4908-85BD-7DCDD2424414}" type="slidenum">
              <a:rPr lang="en-GB" smtClean="0"/>
              <a:t>1</a:t>
            </a:fld>
            <a:endParaRPr lang="en-GB"/>
          </a:p>
        </p:txBody>
      </p:sp>
    </p:spTree>
    <p:extLst>
      <p:ext uri="{BB962C8B-B14F-4D97-AF65-F5344CB8AC3E}">
        <p14:creationId xmlns:p14="http://schemas.microsoft.com/office/powerpoint/2010/main" val="135455287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9750C72-C903-F155-6712-9EB2F1745EB1}"/>
              </a:ext>
            </a:extLst>
          </p:cNvPr>
          <p:cNvSpPr>
            <a:spLocks noGrp="1"/>
          </p:cNvSpPr>
          <p:nvPr>
            <p:ph type="ftr" sz="quarter" idx="11"/>
          </p:nvPr>
        </p:nvSpPr>
        <p:spPr/>
        <p:txBody>
          <a:bodyPr/>
          <a:lstStyle/>
          <a:p>
            <a:r>
              <a:rPr lang="en-US" dirty="0"/>
              <a:t>Cooperative Election Authority</a:t>
            </a:r>
          </a:p>
        </p:txBody>
      </p:sp>
      <p:sp>
        <p:nvSpPr>
          <p:cNvPr id="5" name="Slide Number Placeholder 4">
            <a:extLst>
              <a:ext uri="{FF2B5EF4-FFF2-40B4-BE49-F238E27FC236}">
                <a16:creationId xmlns:a16="http://schemas.microsoft.com/office/drawing/2014/main" id="{1282AAEA-AC16-42D5-F659-F114B9FE4157}"/>
              </a:ext>
            </a:extLst>
          </p:cNvPr>
          <p:cNvSpPr>
            <a:spLocks noGrp="1"/>
          </p:cNvSpPr>
          <p:nvPr>
            <p:ph type="sldNum" sz="quarter" idx="12"/>
          </p:nvPr>
        </p:nvSpPr>
        <p:spPr/>
        <p:txBody>
          <a:bodyPr/>
          <a:lstStyle/>
          <a:p>
            <a:fld id="{19A94927-A6F2-C845-8D62-6C746276BEDD}" type="slidenum">
              <a:rPr lang="en-US" smtClean="0"/>
              <a:t>10</a:t>
            </a:fld>
            <a:endParaRPr lang="en-US"/>
          </a:p>
        </p:txBody>
      </p:sp>
      <p:sp>
        <p:nvSpPr>
          <p:cNvPr id="6" name="Subtitle 2">
            <a:extLst>
              <a:ext uri="{FF2B5EF4-FFF2-40B4-BE49-F238E27FC236}">
                <a16:creationId xmlns:a16="http://schemas.microsoft.com/office/drawing/2014/main" id="{7844FC85-508F-C9BB-343C-A4797B0CB857}"/>
              </a:ext>
            </a:extLst>
          </p:cNvPr>
          <p:cNvSpPr txBox="1">
            <a:spLocks/>
          </p:cNvSpPr>
          <p:nvPr/>
        </p:nvSpPr>
        <p:spPr>
          <a:xfrm>
            <a:off x="0" y="2940139"/>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GB" sz="4000" b="1" dirty="0">
                <a:latin typeface="Times New Roman" panose="02020603050405020304" pitchFamily="18" charset="0"/>
                <a:cs typeface="Times New Roman" panose="02020603050405020304" pitchFamily="18" charset="0"/>
              </a:rPr>
              <a:t>Cooperative Election Authority</a:t>
            </a:r>
            <a:endParaRPr lang="en-US" sz="40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620718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0E51EB-1907-1C34-A0D5-46B6EF776132}"/>
              </a:ext>
            </a:extLst>
          </p:cNvPr>
          <p:cNvSpPr>
            <a:spLocks noGrp="1"/>
          </p:cNvSpPr>
          <p:nvPr>
            <p:ph idx="1"/>
          </p:nvPr>
        </p:nvSpPr>
        <p:spPr>
          <a:xfrm>
            <a:off x="838200" y="1577975"/>
            <a:ext cx="10515600" cy="2308225"/>
          </a:xfrm>
        </p:spPr>
        <p:txBody>
          <a:bodyPr/>
          <a:lstStyle/>
          <a:p>
            <a:pPr algn="just"/>
            <a:r>
              <a:rPr lang="en-US" dirty="0">
                <a:latin typeface="Times New Roman" panose="02020603050405020304" pitchFamily="18" charset="0"/>
                <a:cs typeface="Times New Roman" panose="02020603050405020304" pitchFamily="18" charset="0"/>
              </a:rPr>
              <a:t>Constitution of India envisaged formation of an Authority or body  for the superintendence, direction and control of the preparation of electoral rolls for conduct of elections to a cooperative society</a:t>
            </a:r>
          </a:p>
          <a:p>
            <a:pPr algn="just"/>
            <a:r>
              <a:rPr lang="en-US" dirty="0">
                <a:latin typeface="Times New Roman" panose="02020603050405020304" pitchFamily="18" charset="0"/>
                <a:cs typeface="Times New Roman" panose="02020603050405020304" pitchFamily="18" charset="0"/>
              </a:rPr>
              <a:t>Election to be conducted before the expiry of the term of the board</a:t>
            </a:r>
          </a:p>
          <a:p>
            <a:pPr algn="just"/>
            <a:r>
              <a:rPr lang="en-US" dirty="0">
                <a:latin typeface="Times New Roman" panose="02020603050405020304" pitchFamily="18" charset="0"/>
                <a:cs typeface="Times New Roman" panose="02020603050405020304" pitchFamily="18" charset="0"/>
              </a:rPr>
              <a:t>Such Authority to be established by Law.</a:t>
            </a:r>
          </a:p>
        </p:txBody>
      </p:sp>
      <p:sp>
        <p:nvSpPr>
          <p:cNvPr id="4" name="Footer Placeholder 3">
            <a:extLst>
              <a:ext uri="{FF2B5EF4-FFF2-40B4-BE49-F238E27FC236}">
                <a16:creationId xmlns:a16="http://schemas.microsoft.com/office/drawing/2014/main" id="{64C0B026-61B0-AA59-1C74-D300B6744695}"/>
              </a:ext>
            </a:extLst>
          </p:cNvPr>
          <p:cNvSpPr>
            <a:spLocks noGrp="1"/>
          </p:cNvSpPr>
          <p:nvPr>
            <p:ph type="ftr" sz="quarter" idx="11"/>
          </p:nvPr>
        </p:nvSpPr>
        <p:spPr/>
        <p:txBody>
          <a:bodyPr/>
          <a:lstStyle/>
          <a:p>
            <a:r>
              <a:rPr lang="en-US"/>
              <a:t>Cooperative Election Authority</a:t>
            </a:r>
          </a:p>
        </p:txBody>
      </p:sp>
      <p:sp>
        <p:nvSpPr>
          <p:cNvPr id="5" name="Slide Number Placeholder 4">
            <a:extLst>
              <a:ext uri="{FF2B5EF4-FFF2-40B4-BE49-F238E27FC236}">
                <a16:creationId xmlns:a16="http://schemas.microsoft.com/office/drawing/2014/main" id="{E0645FAE-6155-9E8A-DCAF-4E1D2779BA41}"/>
              </a:ext>
            </a:extLst>
          </p:cNvPr>
          <p:cNvSpPr>
            <a:spLocks noGrp="1"/>
          </p:cNvSpPr>
          <p:nvPr>
            <p:ph type="sldNum" sz="quarter" idx="12"/>
          </p:nvPr>
        </p:nvSpPr>
        <p:spPr/>
        <p:txBody>
          <a:bodyPr/>
          <a:lstStyle/>
          <a:p>
            <a:fld id="{19A94927-A6F2-C845-8D62-6C746276BEDD}" type="slidenum">
              <a:rPr lang="en-US" smtClean="0"/>
              <a:t>11</a:t>
            </a:fld>
            <a:endParaRPr lang="en-US"/>
          </a:p>
        </p:txBody>
      </p:sp>
      <p:sp>
        <p:nvSpPr>
          <p:cNvPr id="6" name="Subtitle 2">
            <a:extLst>
              <a:ext uri="{FF2B5EF4-FFF2-40B4-BE49-F238E27FC236}">
                <a16:creationId xmlns:a16="http://schemas.microsoft.com/office/drawing/2014/main" id="{00D49661-3651-A098-520B-0820B874E234}"/>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2400" b="1" dirty="0">
                <a:latin typeface="Times New Roman" panose="02020603050405020304" pitchFamily="18" charset="0"/>
                <a:cs typeface="Times New Roman" panose="02020603050405020304" pitchFamily="18" charset="0"/>
              </a:rPr>
              <a:t>Article 243ZK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Election of members of the board</a:t>
            </a:r>
            <a:endParaRPr lang="en-US" sz="14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884933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5963" y="1590266"/>
            <a:ext cx="9720073" cy="4643846"/>
          </a:xfrm>
        </p:spPr>
        <p:txBody>
          <a:bodyPr>
            <a:normAutofit lnSpcReduction="10000"/>
          </a:bodyPr>
          <a:lstStyle/>
          <a:p>
            <a:pPr lvl="0" algn="just"/>
            <a:r>
              <a:rPr lang="en-IN" sz="2800" dirty="0">
                <a:latin typeface="Times New Roman" panose="02020603050405020304" pitchFamily="18" charset="0"/>
                <a:cs typeface="Times New Roman" panose="02020603050405020304" pitchFamily="18" charset="0"/>
              </a:rPr>
              <a:t>Cooperative Election Authority (CEA) has been constituted as a measure of good governance and for conduct of free &amp; fair elections in the Multi-State Cooperative Societies (Sec. 45). It is a multi member body.</a:t>
            </a:r>
          </a:p>
          <a:p>
            <a:pPr lvl="0" algn="just"/>
            <a:r>
              <a:rPr lang="en-IN" sz="2800" dirty="0">
                <a:latin typeface="Times New Roman" panose="02020603050405020304" pitchFamily="18" charset="0"/>
                <a:cs typeface="Times New Roman" panose="02020603050405020304" pitchFamily="18" charset="0"/>
              </a:rPr>
              <a:t>The Authority was notified on 11.3.2024</a:t>
            </a:r>
          </a:p>
          <a:p>
            <a:pPr lvl="0" algn="just"/>
            <a:r>
              <a:rPr lang="en-US" altLang="en-US" b="1" dirty="0">
                <a:latin typeface="Times New Roman" panose="02020603050405020304" pitchFamily="18" charset="0"/>
                <a:cs typeface="Times New Roman" panose="02020603050405020304" pitchFamily="18" charset="0"/>
              </a:rPr>
              <a:t>Section 45-I. Functions of Authority</a:t>
            </a:r>
            <a:endParaRPr lang="en-GB" sz="2800" dirty="0">
              <a:latin typeface="Times New Roman" panose="02020603050405020304" pitchFamily="18" charset="0"/>
              <a:cs typeface="Times New Roman" panose="02020603050405020304" pitchFamily="18" charset="0"/>
            </a:endParaRPr>
          </a:p>
          <a:p>
            <a:pPr marL="569913" indent="-457200" algn="just" eaLnBrk="0" fontAlgn="base" hangingPunct="0">
              <a:lnSpc>
                <a:spcPct val="100000"/>
              </a:lnSpc>
              <a:spcBef>
                <a:spcPct val="0"/>
              </a:spcBef>
              <a:spcAft>
                <a:spcPct val="0"/>
              </a:spcAft>
              <a:buClr>
                <a:srgbClr val="000000"/>
              </a:buClr>
              <a:buSzPts val="1800"/>
              <a:defRPr/>
            </a:pPr>
            <a:r>
              <a:rPr lang="en-IN" sz="2800" b="1" dirty="0">
                <a:latin typeface="Times New Roman" panose="02020603050405020304" pitchFamily="18" charset="0"/>
                <a:cs typeface="Times New Roman" panose="02020603050405020304" pitchFamily="18" charset="0"/>
              </a:rPr>
              <a:t>Functions of Authority</a:t>
            </a:r>
            <a:r>
              <a:rPr lang="en-IN" sz="2800" dirty="0">
                <a:latin typeface="Times New Roman" panose="02020603050405020304" pitchFamily="18" charset="0"/>
                <a:cs typeface="Times New Roman" panose="02020603050405020304" pitchFamily="18" charset="0"/>
              </a:rPr>
              <a:t>:</a:t>
            </a:r>
          </a:p>
          <a:p>
            <a:pPr marL="569913" indent="-457200" algn="just" eaLnBrk="0" fontAlgn="base" hangingPunct="0">
              <a:lnSpc>
                <a:spcPct val="100000"/>
              </a:lnSpc>
              <a:spcBef>
                <a:spcPct val="0"/>
              </a:spcBef>
              <a:spcAft>
                <a:spcPct val="0"/>
              </a:spcAft>
              <a:buClr>
                <a:srgbClr val="000000"/>
              </a:buClr>
              <a:buSzPts val="1800"/>
              <a:defRPr/>
            </a:pPr>
            <a:r>
              <a:rPr lang="en-IN" sz="2800" dirty="0">
                <a:latin typeface="Times New Roman" panose="02020603050405020304" pitchFamily="18" charset="0"/>
                <a:cs typeface="Times New Roman" panose="02020603050405020304" pitchFamily="18" charset="0"/>
              </a:rPr>
              <a:t>CEA is mandated to supervise preparation of Electoral Roll conduct of elections</a:t>
            </a:r>
            <a:r>
              <a:rPr lang="en-IN" dirty="0">
                <a:latin typeface="Times New Roman" panose="02020603050405020304" pitchFamily="18" charset="0"/>
                <a:cs typeface="Times New Roman" panose="02020603050405020304" pitchFamily="18" charset="0"/>
              </a:rPr>
              <a:t>.</a:t>
            </a:r>
            <a:endParaRPr lang="en-US" altLang="en-US" sz="2800" b="1" dirty="0">
              <a:solidFill>
                <a:schemeClr val="bg1"/>
              </a:solidFill>
              <a:latin typeface="Times New Roman" panose="02020603050405020304" pitchFamily="18" charset="0"/>
              <a:cs typeface="Times New Roman" panose="02020603050405020304" pitchFamily="18" charset="0"/>
            </a:endParaRPr>
          </a:p>
          <a:p>
            <a:pPr marL="569913" indent="-457200" algn="just" eaLnBrk="0" fontAlgn="base" hangingPunct="0">
              <a:lnSpc>
                <a:spcPct val="100000"/>
              </a:lnSpc>
              <a:spcBef>
                <a:spcPct val="0"/>
              </a:spcBef>
              <a:spcAft>
                <a:spcPct val="0"/>
              </a:spcAft>
              <a:buClr>
                <a:srgbClr val="000000"/>
              </a:buClr>
              <a:buSzPts val="1800"/>
              <a:defRPr/>
            </a:pPr>
            <a:r>
              <a:rPr kumimoji="0" lang="en-US" altLang="en-US" sz="3000" b="0" i="0" u="none" strike="noStrike" kern="0" cap="none" spc="0" normalizeH="0" baseline="0" noProof="0" dirty="0">
                <a:ln>
                  <a:noFill/>
                </a:ln>
                <a:solidFill>
                  <a:srgbClr val="212121"/>
                </a:solidFill>
                <a:effectLst/>
                <a:uLnTx/>
                <a:uFillTx/>
                <a:latin typeface="Times New Roman" panose="02020603050405020304" pitchFamily="18" charset="0"/>
                <a:cs typeface="Times New Roman" panose="02020603050405020304" pitchFamily="18" charset="0"/>
                <a:sym typeface="Arial" panose="020B0604020202020204" pitchFamily="34" charset="0"/>
              </a:rPr>
              <a:t>supervise, direct and control the matters relating to preparation of electoral rolls</a:t>
            </a:r>
            <a:r>
              <a:rPr lang="en-US" altLang="en-US" sz="3000" kern="0" dirty="0">
                <a:solidFill>
                  <a:srgbClr val="212121"/>
                </a:solidFill>
                <a:latin typeface="Times New Roman" panose="02020603050405020304" pitchFamily="18" charset="0"/>
                <a:cs typeface="Times New Roman" panose="02020603050405020304" pitchFamily="18" charset="0"/>
                <a:sym typeface="Arial" panose="020B0604020202020204" pitchFamily="34" charset="0"/>
              </a:rPr>
              <a:t>.</a:t>
            </a:r>
            <a:endParaRPr kumimoji="0" lang="en-US" altLang="en-US" sz="3000" b="0" i="0" u="none" strike="noStrike" kern="0" cap="none" spc="0" normalizeH="0" baseline="0" noProof="0" dirty="0">
              <a:ln>
                <a:noFill/>
              </a:ln>
              <a:solidFill>
                <a:srgbClr val="212121"/>
              </a:solidFill>
              <a:effectLst/>
              <a:uLnTx/>
              <a:uFillTx/>
              <a:latin typeface="Times New Roman" panose="02020603050405020304" pitchFamily="18" charset="0"/>
              <a:cs typeface="Times New Roman" panose="02020603050405020304" pitchFamily="18" charset="0"/>
              <a:sym typeface="Arial" panose="020B0604020202020204" pitchFamily="34" charset="0"/>
            </a:endParaRPr>
          </a:p>
        </p:txBody>
      </p:sp>
      <p:sp>
        <p:nvSpPr>
          <p:cNvPr id="4" name="Footer Placeholder 3"/>
          <p:cNvSpPr>
            <a:spLocks noGrp="1"/>
          </p:cNvSpPr>
          <p:nvPr>
            <p:ph type="ftr" sz="quarter" idx="11"/>
          </p:nvPr>
        </p:nvSpPr>
        <p:spPr/>
        <p:txBody>
          <a:bodyPr/>
          <a:lstStyle/>
          <a:p>
            <a:r>
              <a:rPr lang="en-US"/>
              <a:t>Cooperative Election Authority</a:t>
            </a:r>
          </a:p>
        </p:txBody>
      </p:sp>
      <p:sp>
        <p:nvSpPr>
          <p:cNvPr id="5" name="Slide Number Placeholder 4"/>
          <p:cNvSpPr>
            <a:spLocks noGrp="1"/>
          </p:cNvSpPr>
          <p:nvPr>
            <p:ph type="sldNum" sz="quarter" idx="12"/>
          </p:nvPr>
        </p:nvSpPr>
        <p:spPr/>
        <p:txBody>
          <a:bodyPr/>
          <a:lstStyle/>
          <a:p>
            <a:fld id="{19A94927-A6F2-C845-8D62-6C746276BEDD}" type="slidenum">
              <a:rPr lang="en-US" smtClean="0"/>
              <a:t>12</a:t>
            </a:fld>
            <a:endParaRPr lang="en-US"/>
          </a:p>
        </p:txBody>
      </p:sp>
      <p:sp>
        <p:nvSpPr>
          <p:cNvPr id="6" name="Subtitle 2">
            <a:extLst>
              <a:ext uri="{FF2B5EF4-FFF2-40B4-BE49-F238E27FC236}">
                <a16:creationId xmlns:a16="http://schemas.microsoft.com/office/drawing/2014/main" id="{B748FC08-1B29-97DC-7C2D-27C64FF0B903}"/>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4000" b="1" dirty="0">
                <a:latin typeface="Times New Roman" panose="02020603050405020304" pitchFamily="18" charset="0"/>
                <a:cs typeface="Times New Roman" panose="02020603050405020304" pitchFamily="18" charset="0"/>
              </a:rPr>
              <a:t>Cooperative Election Authority</a:t>
            </a:r>
            <a:endParaRPr lang="en-US" sz="40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70303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3D6C1E-9EAB-757D-6FD5-5CABFC702C43}"/>
              </a:ext>
            </a:extLst>
          </p:cNvPr>
          <p:cNvSpPr>
            <a:spLocks noGrp="1"/>
          </p:cNvSpPr>
          <p:nvPr>
            <p:ph idx="1"/>
          </p:nvPr>
        </p:nvSpPr>
        <p:spPr>
          <a:xfrm>
            <a:off x="838200" y="1587500"/>
            <a:ext cx="10515600" cy="4351338"/>
          </a:xfrm>
        </p:spPr>
        <p:txBody>
          <a:bodyPr/>
          <a:lstStyle/>
          <a:p>
            <a:pPr algn="just"/>
            <a:r>
              <a:rPr lang="en-IN" dirty="0">
                <a:latin typeface="Times New Roman" panose="02020603050405020304" pitchFamily="18" charset="0"/>
                <a:cs typeface="Times New Roman" panose="02020603050405020304" pitchFamily="18" charset="0"/>
              </a:rPr>
              <a:t>Fixed term of 5 years for Board of Director &amp; Officer Bearers, (which is not extendable ) has been envisaged in amended MSCS Act, 2023.   (Section 45J (5))</a:t>
            </a:r>
            <a:endParaRPr lang="en-GB" dirty="0">
              <a:latin typeface="Times New Roman" panose="02020603050405020304" pitchFamily="18" charset="0"/>
              <a:cs typeface="Times New Roman" panose="02020603050405020304" pitchFamily="18" charset="0"/>
            </a:endParaRPr>
          </a:p>
          <a:p>
            <a:pPr algn="just"/>
            <a:r>
              <a:rPr lang="en-IN" dirty="0">
                <a:latin typeface="Times New Roman" panose="02020603050405020304" pitchFamily="18" charset="0"/>
                <a:cs typeface="Times New Roman" panose="02020603050405020304" pitchFamily="18" charset="0"/>
              </a:rPr>
              <a:t>To conduct elections of the Board of Directors in timely manner,</a:t>
            </a:r>
          </a:p>
          <a:p>
            <a:pPr algn="just"/>
            <a:r>
              <a:rPr lang="en-IN" dirty="0">
                <a:latin typeface="Times New Roman" panose="02020603050405020304" pitchFamily="18" charset="0"/>
                <a:cs typeface="Times New Roman" panose="02020603050405020304" pitchFamily="18" charset="0"/>
              </a:rPr>
              <a:t> It has been made compulsory in amended Act that the Chairperson &amp; Chief Executive of the existing Board (Sec. 45-J 8) to inform Authority six month in advance.</a:t>
            </a:r>
            <a:endParaRPr lang="en-GB"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Not more than 21 elected directors</a:t>
            </a:r>
          </a:p>
          <a:p>
            <a:pPr algn="just"/>
            <a:r>
              <a:rPr lang="en-US" dirty="0">
                <a:latin typeface="Times New Roman" panose="02020603050405020304" pitchFamily="18" charset="0"/>
                <a:cs typeface="Times New Roman" panose="02020603050405020304" pitchFamily="18" charset="0"/>
              </a:rPr>
              <a:t>One Chairperson and one Vice Chairperson</a:t>
            </a:r>
          </a:p>
        </p:txBody>
      </p:sp>
      <p:sp>
        <p:nvSpPr>
          <p:cNvPr id="4" name="Footer Placeholder 3">
            <a:extLst>
              <a:ext uri="{FF2B5EF4-FFF2-40B4-BE49-F238E27FC236}">
                <a16:creationId xmlns:a16="http://schemas.microsoft.com/office/drawing/2014/main" id="{DC6D650B-F690-C833-76AF-B757B314DB3B}"/>
              </a:ext>
            </a:extLst>
          </p:cNvPr>
          <p:cNvSpPr>
            <a:spLocks noGrp="1"/>
          </p:cNvSpPr>
          <p:nvPr>
            <p:ph type="ftr" sz="quarter" idx="11"/>
          </p:nvPr>
        </p:nvSpPr>
        <p:spPr/>
        <p:txBody>
          <a:bodyPr/>
          <a:lstStyle/>
          <a:p>
            <a:r>
              <a:rPr lang="en-US" dirty="0"/>
              <a:t>Cooperative Election Authority</a:t>
            </a:r>
          </a:p>
        </p:txBody>
      </p:sp>
      <p:sp>
        <p:nvSpPr>
          <p:cNvPr id="5" name="Slide Number Placeholder 4">
            <a:extLst>
              <a:ext uri="{FF2B5EF4-FFF2-40B4-BE49-F238E27FC236}">
                <a16:creationId xmlns:a16="http://schemas.microsoft.com/office/drawing/2014/main" id="{97AB589C-A7CB-B069-6214-0E8683E9C20C}"/>
              </a:ext>
            </a:extLst>
          </p:cNvPr>
          <p:cNvSpPr>
            <a:spLocks noGrp="1"/>
          </p:cNvSpPr>
          <p:nvPr>
            <p:ph type="sldNum" sz="quarter" idx="12"/>
          </p:nvPr>
        </p:nvSpPr>
        <p:spPr/>
        <p:txBody>
          <a:bodyPr/>
          <a:lstStyle/>
          <a:p>
            <a:fld id="{19A94927-A6F2-C845-8D62-6C746276BEDD}" type="slidenum">
              <a:rPr lang="en-US" smtClean="0"/>
              <a:t>13</a:t>
            </a:fld>
            <a:endParaRPr lang="en-US"/>
          </a:p>
        </p:txBody>
      </p:sp>
      <p:sp>
        <p:nvSpPr>
          <p:cNvPr id="6" name="Subtitle 2">
            <a:extLst>
              <a:ext uri="{FF2B5EF4-FFF2-40B4-BE49-F238E27FC236}">
                <a16:creationId xmlns:a16="http://schemas.microsoft.com/office/drawing/2014/main" id="{795D53EB-3CF3-D112-1D8C-F983F08B4F0E}"/>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4000" b="1" dirty="0">
                <a:latin typeface="Times New Roman" panose="02020603050405020304" pitchFamily="18" charset="0"/>
                <a:cs typeface="Times New Roman" panose="02020603050405020304" pitchFamily="18" charset="0"/>
              </a:rPr>
              <a:t>Board of Directors</a:t>
            </a:r>
            <a:endParaRPr lang="en-US" sz="40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3358412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68450"/>
            <a:ext cx="10515600" cy="4351338"/>
          </a:xfrm>
        </p:spPr>
        <p:txBody>
          <a:bodyPr>
            <a:normAutofit/>
          </a:bodyPr>
          <a:lstStyle/>
          <a:p>
            <a:pPr lvl="0" algn="just"/>
            <a:r>
              <a:rPr lang="en-IN" dirty="0">
                <a:latin typeface="Times New Roman" panose="02020603050405020304" pitchFamily="18" charset="0"/>
                <a:cs typeface="Times New Roman" panose="02020603050405020304" pitchFamily="18" charset="0"/>
              </a:rPr>
              <a:t>Elections for MSCSs i.e. for Board of Director &amp; Office Bearers are conducted by appointing DM/DC as Returning Officer.  AROs are also appointed from the District Administration on the recommendations of Returning Officer by CEA (Sec. 45-K).</a:t>
            </a:r>
            <a:endParaRPr lang="en-GB" dirty="0">
              <a:latin typeface="Times New Roman" panose="02020603050405020304" pitchFamily="18" charset="0"/>
              <a:cs typeface="Times New Roman" panose="02020603050405020304" pitchFamily="18" charset="0"/>
            </a:endParaRPr>
          </a:p>
          <a:p>
            <a:pPr lvl="0" algn="just"/>
            <a:r>
              <a:rPr lang="en-IN" dirty="0">
                <a:latin typeface="Times New Roman" panose="02020603050405020304" pitchFamily="18" charset="0"/>
                <a:cs typeface="Times New Roman" panose="02020603050405020304" pitchFamily="18" charset="0"/>
              </a:rPr>
              <a:t>An election program is notified by the Authority under Rule 19-H (2) for conduct of election of the Board of Directors and office bearers.</a:t>
            </a:r>
            <a:endParaRPr lang="en-GB" dirty="0">
              <a:latin typeface="Times New Roman" panose="02020603050405020304" pitchFamily="18" charset="0"/>
              <a:cs typeface="Times New Roman" panose="02020603050405020304" pitchFamily="18" charset="0"/>
            </a:endParaRPr>
          </a:p>
          <a:p>
            <a:pPr lvl="0" algn="just"/>
            <a:r>
              <a:rPr lang="en-IN" dirty="0">
                <a:latin typeface="Times New Roman" panose="02020603050405020304" pitchFamily="18" charset="0"/>
                <a:cs typeface="Times New Roman" panose="02020603050405020304" pitchFamily="18" charset="0"/>
              </a:rPr>
              <a:t>Returning Officer is also required to supervise preparation of electoral roll for “</a:t>
            </a:r>
            <a:r>
              <a:rPr lang="en-IN" b="1" dirty="0">
                <a:latin typeface="Times New Roman" panose="02020603050405020304" pitchFamily="18" charset="0"/>
                <a:cs typeface="Times New Roman" panose="02020603050405020304" pitchFamily="18" charset="0"/>
              </a:rPr>
              <a:t>Delegate elections”</a:t>
            </a:r>
            <a:endParaRPr lang="en-GB" dirty="0">
              <a:latin typeface="Times New Roman" panose="02020603050405020304" pitchFamily="18" charset="0"/>
              <a:cs typeface="Times New Roman" panose="02020603050405020304" pitchFamily="18" charset="0"/>
            </a:endParaRPr>
          </a:p>
          <a:p>
            <a:pPr lvl="0" algn="just"/>
            <a:r>
              <a:rPr lang="en-IN" dirty="0">
                <a:latin typeface="Times New Roman" panose="02020603050405020304" pitchFamily="18" charset="0"/>
                <a:cs typeface="Times New Roman" panose="02020603050405020304" pitchFamily="18" charset="0"/>
              </a:rPr>
              <a:t>CEA has conducted 133 elections till May 2025.</a:t>
            </a:r>
            <a:endParaRPr lang="en-GB"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a:t>Cooperative Election Authority</a:t>
            </a:r>
          </a:p>
        </p:txBody>
      </p:sp>
      <p:sp>
        <p:nvSpPr>
          <p:cNvPr id="5" name="Slide Number Placeholder 4"/>
          <p:cNvSpPr>
            <a:spLocks noGrp="1"/>
          </p:cNvSpPr>
          <p:nvPr>
            <p:ph type="sldNum" sz="quarter" idx="12"/>
          </p:nvPr>
        </p:nvSpPr>
        <p:spPr/>
        <p:txBody>
          <a:bodyPr/>
          <a:lstStyle/>
          <a:p>
            <a:fld id="{19A94927-A6F2-C845-8D62-6C746276BEDD}" type="slidenum">
              <a:rPr lang="en-US" smtClean="0"/>
              <a:t>14</a:t>
            </a:fld>
            <a:endParaRPr lang="en-US"/>
          </a:p>
        </p:txBody>
      </p:sp>
      <p:sp>
        <p:nvSpPr>
          <p:cNvPr id="6" name="Subtitle 2">
            <a:extLst>
              <a:ext uri="{FF2B5EF4-FFF2-40B4-BE49-F238E27FC236}">
                <a16:creationId xmlns:a16="http://schemas.microsoft.com/office/drawing/2014/main" id="{AE0D86BE-861E-8403-F035-E3F2358E372E}"/>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4000" b="1" dirty="0">
                <a:latin typeface="Times New Roman" panose="02020603050405020304" pitchFamily="18" charset="0"/>
                <a:cs typeface="Times New Roman" panose="02020603050405020304" pitchFamily="18" charset="0"/>
              </a:rPr>
              <a:t>Conduct of Elections- Appointment of RO and ARO</a:t>
            </a:r>
            <a:endParaRPr lang="en-US" sz="24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931405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87500"/>
            <a:ext cx="10515600" cy="4351338"/>
          </a:xfrm>
        </p:spPr>
        <p:txBody>
          <a:bodyPr>
            <a:normAutofit fontScale="92500" lnSpcReduction="20000"/>
          </a:bodyPr>
          <a:lstStyle/>
          <a:p>
            <a:pPr lvl="0" algn="just"/>
            <a:r>
              <a:rPr lang="en-IN" dirty="0">
                <a:latin typeface="Times New Roman" panose="02020603050405020304" pitchFamily="18" charset="0"/>
                <a:cs typeface="Times New Roman" panose="02020603050405020304" pitchFamily="18" charset="0"/>
              </a:rPr>
              <a:t>The MSCS Act also envisages appointment of Observer to supervise the entire election process and to give direction to Returning Officer for free &amp; fair election. </a:t>
            </a:r>
            <a:endParaRPr lang="en-GB" dirty="0">
              <a:latin typeface="Times New Roman" panose="02020603050405020304" pitchFamily="18" charset="0"/>
              <a:cs typeface="Times New Roman" panose="02020603050405020304" pitchFamily="18" charset="0"/>
            </a:endParaRPr>
          </a:p>
          <a:p>
            <a:pPr lvl="0" algn="just"/>
            <a:r>
              <a:rPr lang="en-IN" dirty="0">
                <a:latin typeface="Times New Roman" panose="02020603050405020304" pitchFamily="18" charset="0"/>
                <a:cs typeface="Times New Roman" panose="02020603050405020304" pitchFamily="18" charset="0"/>
              </a:rPr>
              <a:t>Prior approval of CEA is required before declaration of result of Board of Directors &amp; for Office Bearers ( Rule 19 M and 19 N). </a:t>
            </a:r>
            <a:endParaRPr lang="en-GB" dirty="0">
              <a:latin typeface="Times New Roman" panose="02020603050405020304" pitchFamily="18" charset="0"/>
              <a:cs typeface="Times New Roman" panose="02020603050405020304" pitchFamily="18" charset="0"/>
            </a:endParaRPr>
          </a:p>
          <a:p>
            <a:pPr lvl="0" algn="just"/>
            <a:r>
              <a:rPr lang="en-IN" dirty="0">
                <a:latin typeface="Times New Roman" panose="02020603050405020304" pitchFamily="18" charset="0"/>
                <a:cs typeface="Times New Roman" panose="02020603050405020304" pitchFamily="18" charset="0"/>
              </a:rPr>
              <a:t>Casual Vacancies (death, resignation, disqualification, removal or otherwise) of the Board of Director and Office Bearers are also filled up through CEA for conduct of election, if the remaining term is more than half (Rule 19Y).</a:t>
            </a:r>
            <a:endParaRPr lang="en-GB" dirty="0">
              <a:latin typeface="Times New Roman" panose="02020603050405020304" pitchFamily="18" charset="0"/>
              <a:cs typeface="Times New Roman" panose="02020603050405020304" pitchFamily="18" charset="0"/>
            </a:endParaRPr>
          </a:p>
          <a:p>
            <a:pPr lvl="0" algn="just"/>
            <a:r>
              <a:rPr lang="en-IN" dirty="0">
                <a:latin typeface="Times New Roman" panose="02020603050405020304" pitchFamily="18" charset="0"/>
                <a:cs typeface="Times New Roman" panose="02020603050405020304" pitchFamily="18" charset="0"/>
              </a:rPr>
              <a:t>Society can fill up casual vacancy if it arise in later half subject to the condition that it cannot be more than 1/3 of the members of the Board.</a:t>
            </a:r>
            <a:endParaRPr lang="en-GB" dirty="0">
              <a:latin typeface="Times New Roman" panose="02020603050405020304" pitchFamily="18" charset="0"/>
              <a:cs typeface="Times New Roman" panose="02020603050405020304" pitchFamily="18" charset="0"/>
            </a:endParaRPr>
          </a:p>
          <a:p>
            <a:pPr lvl="0" algn="just"/>
            <a:r>
              <a:rPr lang="en-IN" dirty="0">
                <a:latin typeface="Times New Roman" panose="02020603050405020304" pitchFamily="18" charset="0"/>
                <a:cs typeface="Times New Roman" panose="02020603050405020304" pitchFamily="18" charset="0"/>
              </a:rPr>
              <a:t>Authority has also been vested with powers to issue direction for free and fair conduct of election. (Sec. 45-L).</a:t>
            </a:r>
            <a:endParaRPr lang="en-GB"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a:t>Cooperative Election Authority</a:t>
            </a:r>
          </a:p>
        </p:txBody>
      </p:sp>
      <p:sp>
        <p:nvSpPr>
          <p:cNvPr id="5" name="Slide Number Placeholder 4"/>
          <p:cNvSpPr>
            <a:spLocks noGrp="1"/>
          </p:cNvSpPr>
          <p:nvPr>
            <p:ph type="sldNum" sz="quarter" idx="12"/>
          </p:nvPr>
        </p:nvSpPr>
        <p:spPr/>
        <p:txBody>
          <a:bodyPr/>
          <a:lstStyle/>
          <a:p>
            <a:fld id="{19A94927-A6F2-C845-8D62-6C746276BEDD}" type="slidenum">
              <a:rPr lang="en-US" smtClean="0"/>
              <a:t>15</a:t>
            </a:fld>
            <a:endParaRPr lang="en-US"/>
          </a:p>
        </p:txBody>
      </p:sp>
      <p:sp>
        <p:nvSpPr>
          <p:cNvPr id="6" name="Subtitle 2">
            <a:extLst>
              <a:ext uri="{FF2B5EF4-FFF2-40B4-BE49-F238E27FC236}">
                <a16:creationId xmlns:a16="http://schemas.microsoft.com/office/drawing/2014/main" id="{B9580FA8-58D9-50B3-C562-B83F20530C22}"/>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4000" b="1" dirty="0">
                <a:latin typeface="Times New Roman" panose="02020603050405020304" pitchFamily="18" charset="0"/>
                <a:cs typeface="Times New Roman" panose="02020603050405020304" pitchFamily="18" charset="0"/>
              </a:rPr>
              <a:t>Conduct of Elections</a:t>
            </a:r>
            <a:endParaRPr lang="en-US" sz="24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228031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02581"/>
            <a:ext cx="10515600" cy="3064669"/>
          </a:xfrm>
        </p:spPr>
        <p:txBody>
          <a:bodyPr>
            <a:normAutofit/>
          </a:bodyPr>
          <a:lstStyle/>
          <a:p>
            <a:pPr algn="just"/>
            <a:r>
              <a:rPr lang="en-IN" dirty="0">
                <a:latin typeface="Times New Roman" panose="02020603050405020304" pitchFamily="18" charset="0"/>
                <a:cs typeface="Times New Roman" panose="02020603050405020304" pitchFamily="18" charset="0"/>
              </a:rPr>
              <a:t>In the Board there should be one  from SC/ST category and two from Women category. </a:t>
            </a:r>
            <a:endParaRPr lang="en-GB" dirty="0">
              <a:latin typeface="Times New Roman" panose="02020603050405020304" pitchFamily="18" charset="0"/>
              <a:cs typeface="Times New Roman" panose="02020603050405020304" pitchFamily="18" charset="0"/>
            </a:endParaRPr>
          </a:p>
          <a:p>
            <a:pPr lvl="0" algn="just"/>
            <a:r>
              <a:rPr lang="en-IN" dirty="0">
                <a:latin typeface="Times New Roman" panose="02020603050405020304" pitchFamily="18" charset="0"/>
                <a:cs typeface="Times New Roman" panose="02020603050405020304" pitchFamily="18" charset="0"/>
              </a:rPr>
              <a:t>At the time of inviting nominations, information regarding contestants seeking election from women or SC/ST seat is ascertained. </a:t>
            </a:r>
            <a:endParaRPr lang="en-GB" dirty="0">
              <a:latin typeface="Times New Roman" panose="02020603050405020304" pitchFamily="18" charset="0"/>
              <a:cs typeface="Times New Roman" panose="02020603050405020304" pitchFamily="18" charset="0"/>
            </a:endParaRPr>
          </a:p>
          <a:p>
            <a:pPr lvl="0" algn="just"/>
            <a:r>
              <a:rPr lang="en-IN" dirty="0">
                <a:latin typeface="Times New Roman" panose="02020603050405020304" pitchFamily="18" charset="0"/>
                <a:cs typeface="Times New Roman" panose="02020603050405020304" pitchFamily="18" charset="0"/>
              </a:rPr>
              <a:t>If the stipulated minimum representation for reserved seats in the Board is not achieved or any seat of director remains vacant, such seat(s) are to be kept vacant</a:t>
            </a:r>
          </a:p>
        </p:txBody>
      </p:sp>
      <p:sp>
        <p:nvSpPr>
          <p:cNvPr id="4" name="Footer Placeholder 3"/>
          <p:cNvSpPr>
            <a:spLocks noGrp="1"/>
          </p:cNvSpPr>
          <p:nvPr>
            <p:ph type="ftr" sz="quarter" idx="11"/>
          </p:nvPr>
        </p:nvSpPr>
        <p:spPr/>
        <p:txBody>
          <a:bodyPr/>
          <a:lstStyle/>
          <a:p>
            <a:r>
              <a:rPr lang="en-US" dirty="0"/>
              <a:t>Cooperative Election Authority</a:t>
            </a:r>
          </a:p>
        </p:txBody>
      </p:sp>
      <p:sp>
        <p:nvSpPr>
          <p:cNvPr id="5" name="Slide Number Placeholder 4"/>
          <p:cNvSpPr>
            <a:spLocks noGrp="1"/>
          </p:cNvSpPr>
          <p:nvPr>
            <p:ph type="sldNum" sz="quarter" idx="12"/>
          </p:nvPr>
        </p:nvSpPr>
        <p:spPr/>
        <p:txBody>
          <a:bodyPr/>
          <a:lstStyle/>
          <a:p>
            <a:fld id="{19A94927-A6F2-C845-8D62-6C746276BEDD}" type="slidenum">
              <a:rPr lang="en-US" smtClean="0"/>
              <a:t>16</a:t>
            </a:fld>
            <a:endParaRPr lang="en-US"/>
          </a:p>
        </p:txBody>
      </p:sp>
      <p:sp>
        <p:nvSpPr>
          <p:cNvPr id="6" name="Subtitle 2">
            <a:extLst>
              <a:ext uri="{FF2B5EF4-FFF2-40B4-BE49-F238E27FC236}">
                <a16:creationId xmlns:a16="http://schemas.microsoft.com/office/drawing/2014/main" id="{80DCC0D0-5714-A525-A817-5A0F42D00C3A}"/>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IN" sz="3000" b="1" dirty="0">
                <a:latin typeface="Times New Roman" panose="02020603050405020304" pitchFamily="18" charset="0"/>
                <a:cs typeface="Times New Roman" panose="02020603050405020304" pitchFamily="18" charset="0"/>
              </a:rPr>
              <a:t>Representation of Women and SC/ST in the Board (Refer Section 41 )</a:t>
            </a:r>
            <a:endParaRPr lang="en-US" sz="30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2061737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FF8A02-5D9C-FB00-667B-AE66DCC82EA7}"/>
              </a:ext>
            </a:extLst>
          </p:cNvPr>
          <p:cNvSpPr>
            <a:spLocks noGrp="1"/>
          </p:cNvSpPr>
          <p:nvPr>
            <p:ph idx="1"/>
          </p:nvPr>
        </p:nvSpPr>
        <p:spPr>
          <a:xfrm>
            <a:off x="838200" y="1587500"/>
            <a:ext cx="10515600" cy="4351338"/>
          </a:xfrm>
        </p:spPr>
        <p:txBody>
          <a:bodyPr>
            <a:normAutofit lnSpcReduction="10000"/>
          </a:bodyPr>
          <a:lstStyle/>
          <a:p>
            <a:pPr algn="just"/>
            <a:r>
              <a:rPr lang="en-US" sz="2900" dirty="0">
                <a:latin typeface="Times New Roman" panose="02020603050405020304" pitchFamily="18" charset="0"/>
                <a:cs typeface="Times New Roman" panose="02020603050405020304" pitchFamily="18" charset="0"/>
              </a:rPr>
              <a:t>Electoral rolls has to be prepared by RO as on 31</a:t>
            </a:r>
            <a:r>
              <a:rPr lang="en-US" sz="2900" baseline="30000" dirty="0">
                <a:latin typeface="Times New Roman" panose="02020603050405020304" pitchFamily="18" charset="0"/>
                <a:cs typeface="Times New Roman" panose="02020603050405020304" pitchFamily="18" charset="0"/>
              </a:rPr>
              <a:t>st</a:t>
            </a:r>
            <a:r>
              <a:rPr lang="en-US" sz="2900" dirty="0">
                <a:latin typeface="Times New Roman" panose="02020603050405020304" pitchFamily="18" charset="0"/>
                <a:cs typeface="Times New Roman" panose="02020603050405020304" pitchFamily="18" charset="0"/>
              </a:rPr>
              <a:t> March of the preceding financial year. Up dation in the list ( addition/ deletion) can be done prior to the date fixed for the poll ( Rule 19 (I))</a:t>
            </a:r>
          </a:p>
          <a:p>
            <a:pPr algn="just"/>
            <a:r>
              <a:rPr kumimoji="0" lang="en-US" altLang="en-US" sz="2900" b="0" i="0" u="none" strike="noStrike" kern="0" cap="none" spc="0" normalizeH="0" baseline="0" noProof="0" dirty="0">
                <a:ln>
                  <a:noFill/>
                </a:ln>
                <a:solidFill>
                  <a:srgbClr val="212121"/>
                </a:solidFill>
                <a:effectLst/>
                <a:uLnTx/>
                <a:uFillTx/>
                <a:latin typeface="Times New Roman" panose="02020603050405020304" pitchFamily="18" charset="0"/>
                <a:cs typeface="Times New Roman" panose="02020603050405020304" pitchFamily="18" charset="0"/>
                <a:sym typeface="Arial" panose="020B0604020202020204" pitchFamily="34" charset="0"/>
              </a:rPr>
              <a:t>RO</a:t>
            </a:r>
            <a:r>
              <a:rPr kumimoji="0" lang="en-US" altLang="en-US" sz="2900" b="1" i="0" u="none" strike="noStrike" kern="0" cap="none" spc="0" normalizeH="0" baseline="0" noProof="0" dirty="0">
                <a:ln>
                  <a:noFill/>
                </a:ln>
                <a:solidFill>
                  <a:srgbClr val="212121"/>
                </a:solidFill>
                <a:effectLst/>
                <a:uLnTx/>
                <a:uFillTx/>
                <a:latin typeface="Times New Roman" panose="02020603050405020304" pitchFamily="18" charset="0"/>
                <a:cs typeface="Times New Roman" panose="02020603050405020304" pitchFamily="18" charset="0"/>
                <a:sym typeface="Arial" panose="020B0604020202020204" pitchFamily="34" charset="0"/>
              </a:rPr>
              <a:t> </a:t>
            </a:r>
            <a:r>
              <a:rPr kumimoji="0" lang="en-US" altLang="en-US" sz="2900" i="0" u="none" strike="noStrike" kern="0" cap="none" spc="0" normalizeH="0" baseline="0" noProof="0" dirty="0">
                <a:ln>
                  <a:noFill/>
                </a:ln>
                <a:solidFill>
                  <a:srgbClr val="212121"/>
                </a:solidFill>
                <a:effectLst/>
                <a:uLnTx/>
                <a:uFillTx/>
                <a:latin typeface="Times New Roman" panose="02020603050405020304" pitchFamily="18" charset="0"/>
                <a:cs typeface="Times New Roman" panose="02020603050405020304" pitchFamily="18" charset="0"/>
                <a:sym typeface="Arial" panose="020B0604020202020204" pitchFamily="34" charset="0"/>
              </a:rPr>
              <a:t>has </a:t>
            </a:r>
            <a:r>
              <a:rPr kumimoji="0" lang="en-US" altLang="en-US" sz="2900" b="0" i="0" u="none" strike="noStrike" kern="0" cap="none" spc="0" normalizeH="0" baseline="0" noProof="0" dirty="0">
                <a:ln>
                  <a:noFill/>
                </a:ln>
                <a:solidFill>
                  <a:srgbClr val="212121"/>
                </a:solidFill>
                <a:effectLst/>
                <a:uLnTx/>
                <a:uFillTx/>
                <a:latin typeface="Times New Roman" panose="02020603050405020304" pitchFamily="18" charset="0"/>
                <a:cs typeface="Times New Roman" panose="02020603050405020304" pitchFamily="18" charset="0"/>
                <a:sym typeface="Arial" panose="020B0604020202020204" pitchFamily="34" charset="0"/>
              </a:rPr>
              <a:t>to send intimation regarding date, time and place of the general meeting to each of the members of the MSCS. Rule 19 H (4)</a:t>
            </a:r>
          </a:p>
          <a:p>
            <a:pPr algn="just"/>
            <a:r>
              <a:rPr lang="en-US" altLang="en-US" sz="2900" kern="0" dirty="0">
                <a:solidFill>
                  <a:srgbClr val="212121"/>
                </a:solidFill>
                <a:latin typeface="Times New Roman" panose="02020603050405020304" pitchFamily="18" charset="0"/>
                <a:cs typeface="Times New Roman" panose="02020603050405020304" pitchFamily="18" charset="0"/>
                <a:sym typeface="Arial" panose="020B0604020202020204" pitchFamily="34" charset="0"/>
              </a:rPr>
              <a:t>N</a:t>
            </a:r>
            <a:r>
              <a:rPr kumimoji="0" lang="en-US" altLang="en-US" sz="2900" b="0" i="0" u="none" strike="noStrike" kern="0" cap="none" spc="0" normalizeH="0" baseline="0" noProof="0" dirty="0" err="1">
                <a:ln>
                  <a:noFill/>
                </a:ln>
                <a:solidFill>
                  <a:srgbClr val="212121"/>
                </a:solidFill>
                <a:effectLst/>
                <a:uLnTx/>
                <a:uFillTx/>
                <a:latin typeface="Times New Roman" panose="02020603050405020304" pitchFamily="18" charset="0"/>
                <a:cs typeface="Times New Roman" panose="02020603050405020304" pitchFamily="18" charset="0"/>
                <a:sym typeface="Arial" panose="020B0604020202020204" pitchFamily="34" charset="0"/>
              </a:rPr>
              <a:t>ames</a:t>
            </a:r>
            <a:r>
              <a:rPr kumimoji="0" lang="en-US" altLang="en-US" sz="2900" b="0" i="0" u="none" strike="noStrike" kern="0" cap="none" spc="0" normalizeH="0" baseline="0" noProof="0" dirty="0">
                <a:ln>
                  <a:noFill/>
                </a:ln>
                <a:solidFill>
                  <a:srgbClr val="212121"/>
                </a:solidFill>
                <a:effectLst/>
                <a:uLnTx/>
                <a:uFillTx/>
                <a:latin typeface="Times New Roman" panose="02020603050405020304" pitchFamily="18" charset="0"/>
                <a:cs typeface="Times New Roman" panose="02020603050405020304" pitchFamily="18" charset="0"/>
                <a:sym typeface="Arial" panose="020B0604020202020204" pitchFamily="34" charset="0"/>
              </a:rPr>
              <a:t> of delegates in case of cooperative societies being members of the MSCS has to be sought by RO under Rule 19 H (5)</a:t>
            </a:r>
          </a:p>
          <a:p>
            <a:pPr algn="just"/>
            <a:r>
              <a:rPr kumimoji="0" lang="en-US" altLang="en-US" sz="2900" b="0" i="0" u="none" strike="noStrike" kern="0" cap="none" spc="0" normalizeH="0" baseline="0" noProof="0" dirty="0">
                <a:ln>
                  <a:noFill/>
                </a:ln>
                <a:solidFill>
                  <a:srgbClr val="212121"/>
                </a:solidFill>
                <a:effectLst/>
                <a:uLnTx/>
                <a:uFillTx/>
                <a:latin typeface="Times New Roman" panose="02020603050405020304" pitchFamily="18" charset="0"/>
                <a:cs typeface="Times New Roman" panose="02020603050405020304" pitchFamily="18" charset="0"/>
                <a:sym typeface="Arial" panose="020B0604020202020204" pitchFamily="34" charset="0"/>
              </a:rPr>
              <a:t>Notice to hold general meeting to be given to the members by the RO under Rule 19H (11).</a:t>
            </a:r>
          </a:p>
        </p:txBody>
      </p:sp>
      <p:sp>
        <p:nvSpPr>
          <p:cNvPr id="4" name="Footer Placeholder 3">
            <a:extLst>
              <a:ext uri="{FF2B5EF4-FFF2-40B4-BE49-F238E27FC236}">
                <a16:creationId xmlns:a16="http://schemas.microsoft.com/office/drawing/2014/main" id="{181E52CD-7685-3D6D-679B-33FA0209142A}"/>
              </a:ext>
            </a:extLst>
          </p:cNvPr>
          <p:cNvSpPr>
            <a:spLocks noGrp="1"/>
          </p:cNvSpPr>
          <p:nvPr>
            <p:ph type="ftr" sz="quarter" idx="11"/>
          </p:nvPr>
        </p:nvSpPr>
        <p:spPr/>
        <p:txBody>
          <a:bodyPr/>
          <a:lstStyle/>
          <a:p>
            <a:r>
              <a:rPr lang="en-US" dirty="0"/>
              <a:t>Cooperative Election Authority</a:t>
            </a:r>
          </a:p>
        </p:txBody>
      </p:sp>
      <p:sp>
        <p:nvSpPr>
          <p:cNvPr id="5" name="Slide Number Placeholder 4">
            <a:extLst>
              <a:ext uri="{FF2B5EF4-FFF2-40B4-BE49-F238E27FC236}">
                <a16:creationId xmlns:a16="http://schemas.microsoft.com/office/drawing/2014/main" id="{34829E25-48AB-1E72-100E-0F1AC922F6A7}"/>
              </a:ext>
            </a:extLst>
          </p:cNvPr>
          <p:cNvSpPr>
            <a:spLocks noGrp="1"/>
          </p:cNvSpPr>
          <p:nvPr>
            <p:ph type="sldNum" sz="quarter" idx="12"/>
          </p:nvPr>
        </p:nvSpPr>
        <p:spPr/>
        <p:txBody>
          <a:bodyPr/>
          <a:lstStyle/>
          <a:p>
            <a:fld id="{19A94927-A6F2-C845-8D62-6C746276BEDD}" type="slidenum">
              <a:rPr lang="en-US" smtClean="0"/>
              <a:t>17</a:t>
            </a:fld>
            <a:endParaRPr lang="en-US"/>
          </a:p>
        </p:txBody>
      </p:sp>
      <p:sp>
        <p:nvSpPr>
          <p:cNvPr id="6" name="Subtitle 2">
            <a:extLst>
              <a:ext uri="{FF2B5EF4-FFF2-40B4-BE49-F238E27FC236}">
                <a16:creationId xmlns:a16="http://schemas.microsoft.com/office/drawing/2014/main" id="{863FB3C1-8DB5-5B4A-E7A8-EF6DE885B838}"/>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4000" b="1" dirty="0">
                <a:latin typeface="Times New Roman" panose="02020603050405020304" pitchFamily="18" charset="0"/>
                <a:cs typeface="Times New Roman" panose="02020603050405020304" pitchFamily="18" charset="0"/>
              </a:rPr>
              <a:t>Preparation of Electoral Rolls</a:t>
            </a:r>
            <a:endParaRPr lang="en-US" sz="40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3974622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EC874E-60BD-CB3F-9F16-B0CAB66A42FD}"/>
              </a:ext>
            </a:extLst>
          </p:cNvPr>
          <p:cNvSpPr>
            <a:spLocks noGrp="1"/>
          </p:cNvSpPr>
          <p:nvPr>
            <p:ph idx="1"/>
          </p:nvPr>
        </p:nvSpPr>
        <p:spPr>
          <a:xfrm>
            <a:off x="428625" y="1346650"/>
            <a:ext cx="11553825" cy="4640771"/>
          </a:xfrm>
        </p:spPr>
        <p:txBody>
          <a:bodyPr>
            <a:noAutofit/>
          </a:bodyPr>
          <a:lstStyle/>
          <a:p>
            <a:pPr algn="just"/>
            <a:r>
              <a:rPr lang="en-US" dirty="0">
                <a:latin typeface="Times New Roman" panose="02020603050405020304" pitchFamily="18" charset="0"/>
                <a:cs typeface="Times New Roman" panose="02020603050405020304" pitchFamily="18" charset="0"/>
              </a:rPr>
              <a:t>RO to publish election program as notified by Authority ( Rule 19- I (3) under his signature  indicating date, time and place of the general meeting (19 H (4))</a:t>
            </a:r>
          </a:p>
          <a:p>
            <a:pPr lvl="1" algn="just"/>
            <a:r>
              <a:rPr lang="en-US" sz="2800" dirty="0">
                <a:latin typeface="Times New Roman" panose="02020603050405020304" pitchFamily="18" charset="0"/>
                <a:cs typeface="Times New Roman" panose="02020603050405020304" pitchFamily="18" charset="0"/>
              </a:rPr>
              <a:t>On the notice board</a:t>
            </a:r>
          </a:p>
          <a:p>
            <a:pPr lvl="1" algn="just"/>
            <a:r>
              <a:rPr lang="en-US" sz="2800" dirty="0">
                <a:latin typeface="Times New Roman" panose="02020603050405020304" pitchFamily="18" charset="0"/>
                <a:cs typeface="Times New Roman" panose="02020603050405020304" pitchFamily="18" charset="0"/>
              </a:rPr>
              <a:t>In the newspaper circulated in area of operation</a:t>
            </a:r>
          </a:p>
          <a:p>
            <a:pPr lvl="1" algn="just"/>
            <a:r>
              <a:rPr lang="en-US" sz="2800" i="1" dirty="0">
                <a:latin typeface="Times New Roman" panose="02020603050405020304" pitchFamily="18" charset="0"/>
                <a:cs typeface="Times New Roman" panose="02020603050405020304" pitchFamily="18" charset="0"/>
              </a:rPr>
              <a:t>On the website of the society</a:t>
            </a:r>
          </a:p>
          <a:p>
            <a:pPr algn="just"/>
            <a:r>
              <a:rPr kumimoji="0" lang="en-US" altLang="en-US" b="0" i="0" u="none" strike="noStrike" kern="0" cap="none" spc="0" normalizeH="0" baseline="0" noProof="0" dirty="0">
                <a:ln>
                  <a:noFill/>
                </a:ln>
                <a:solidFill>
                  <a:srgbClr val="212121"/>
                </a:solidFill>
                <a:effectLst/>
                <a:uLnTx/>
                <a:uFillTx/>
                <a:latin typeface="Times New Roman" panose="02020603050405020304" pitchFamily="18" charset="0"/>
                <a:cs typeface="Times New Roman" panose="02020603050405020304" pitchFamily="18" charset="0"/>
                <a:sym typeface="Arial" panose="020B0604020202020204" pitchFamily="34" charset="0"/>
              </a:rPr>
              <a:t>RO to publish (15 days before polling) a list of members and delegates eligible to vote on the notice board of the principal place of business of the MSCS and all its branches, if any</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List of nomination received, </a:t>
            </a:r>
          </a:p>
          <a:p>
            <a:pPr algn="just"/>
            <a:r>
              <a:rPr lang="en-US" dirty="0">
                <a:latin typeface="Times New Roman" panose="02020603050405020304" pitchFamily="18" charset="0"/>
                <a:cs typeface="Times New Roman" panose="02020603050405020304" pitchFamily="18" charset="0"/>
              </a:rPr>
              <a:t>List of nominations received late (after the due time, date)</a:t>
            </a:r>
          </a:p>
          <a:p>
            <a:pPr algn="just"/>
            <a:r>
              <a:rPr lang="en-US" dirty="0">
                <a:latin typeface="Times New Roman" panose="02020603050405020304" pitchFamily="18" charset="0"/>
                <a:cs typeface="Times New Roman" panose="02020603050405020304" pitchFamily="18" charset="0"/>
              </a:rPr>
              <a:t>List of valid nominations.</a:t>
            </a:r>
          </a:p>
        </p:txBody>
      </p:sp>
      <p:sp>
        <p:nvSpPr>
          <p:cNvPr id="4" name="Footer Placeholder 3">
            <a:extLst>
              <a:ext uri="{FF2B5EF4-FFF2-40B4-BE49-F238E27FC236}">
                <a16:creationId xmlns:a16="http://schemas.microsoft.com/office/drawing/2014/main" id="{AD6BCB2F-C501-2CA2-9005-45FFA5006B1F}"/>
              </a:ext>
            </a:extLst>
          </p:cNvPr>
          <p:cNvSpPr>
            <a:spLocks noGrp="1"/>
          </p:cNvSpPr>
          <p:nvPr>
            <p:ph type="ftr" sz="quarter" idx="11"/>
          </p:nvPr>
        </p:nvSpPr>
        <p:spPr/>
        <p:txBody>
          <a:bodyPr/>
          <a:lstStyle/>
          <a:p>
            <a:r>
              <a:rPr lang="en-US" dirty="0"/>
              <a:t>Cooperative Election Authority</a:t>
            </a:r>
          </a:p>
        </p:txBody>
      </p:sp>
      <p:sp>
        <p:nvSpPr>
          <p:cNvPr id="5" name="Slide Number Placeholder 4">
            <a:extLst>
              <a:ext uri="{FF2B5EF4-FFF2-40B4-BE49-F238E27FC236}">
                <a16:creationId xmlns:a16="http://schemas.microsoft.com/office/drawing/2014/main" id="{DDE0D6C7-61BC-569C-F2AF-75F13C4A6F63}"/>
              </a:ext>
            </a:extLst>
          </p:cNvPr>
          <p:cNvSpPr>
            <a:spLocks noGrp="1"/>
          </p:cNvSpPr>
          <p:nvPr>
            <p:ph type="sldNum" sz="quarter" idx="12"/>
          </p:nvPr>
        </p:nvSpPr>
        <p:spPr/>
        <p:txBody>
          <a:bodyPr/>
          <a:lstStyle/>
          <a:p>
            <a:fld id="{19A94927-A6F2-C845-8D62-6C746276BEDD}" type="slidenum">
              <a:rPr lang="en-US" smtClean="0"/>
              <a:t>18</a:t>
            </a:fld>
            <a:endParaRPr lang="en-US"/>
          </a:p>
        </p:txBody>
      </p:sp>
      <p:sp>
        <p:nvSpPr>
          <p:cNvPr id="6" name="Subtitle 2">
            <a:extLst>
              <a:ext uri="{FF2B5EF4-FFF2-40B4-BE49-F238E27FC236}">
                <a16:creationId xmlns:a16="http://schemas.microsoft.com/office/drawing/2014/main" id="{06152904-ECD9-6FEE-8096-341947856B0E}"/>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4000" b="1" dirty="0">
                <a:latin typeface="Times New Roman" panose="02020603050405020304" pitchFamily="18" charset="0"/>
                <a:cs typeface="Times New Roman" panose="02020603050405020304" pitchFamily="18" charset="0"/>
              </a:rPr>
              <a:t>RO- the DO list</a:t>
            </a:r>
            <a:endParaRPr lang="en-US" sz="40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3810237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A1CE8A-C1F2-44A0-CC4F-FE75C0083B7B}"/>
              </a:ext>
            </a:extLst>
          </p:cNvPr>
          <p:cNvSpPr>
            <a:spLocks noGrp="1"/>
          </p:cNvSpPr>
          <p:nvPr>
            <p:ph idx="1"/>
          </p:nvPr>
        </p:nvSpPr>
        <p:spPr>
          <a:xfrm>
            <a:off x="838200" y="1606550"/>
            <a:ext cx="10515600" cy="3508375"/>
          </a:xfrm>
        </p:spPr>
        <p:txBody>
          <a:bodyPr/>
          <a:lstStyle/>
          <a:p>
            <a:r>
              <a:rPr lang="en-US" dirty="0">
                <a:latin typeface="Times New Roman" panose="02020603050405020304" pitchFamily="18" charset="0"/>
                <a:cs typeface="Times New Roman" panose="02020603050405020304" pitchFamily="18" charset="0"/>
              </a:rPr>
              <a:t>His business in conflict or competitive with the business of the society</a:t>
            </a:r>
          </a:p>
          <a:p>
            <a:r>
              <a:rPr lang="en-US" dirty="0">
                <a:latin typeface="Times New Roman" panose="02020603050405020304" pitchFamily="18" charset="0"/>
                <a:cs typeface="Times New Roman" panose="02020603050405020304" pitchFamily="18" charset="0"/>
              </a:rPr>
              <a:t>Failure to use </a:t>
            </a:r>
            <a:r>
              <a:rPr lang="en-US" i="1" dirty="0">
                <a:latin typeface="Times New Roman" panose="02020603050405020304" pitchFamily="18" charset="0"/>
                <a:cs typeface="Times New Roman" panose="02020603050405020304" pitchFamily="18" charset="0"/>
              </a:rPr>
              <a:t>minimum level of products or services for two consecutive years</a:t>
            </a:r>
          </a:p>
          <a:p>
            <a:r>
              <a:rPr lang="en-US" dirty="0">
                <a:latin typeface="Times New Roman" panose="02020603050405020304" pitchFamily="18" charset="0"/>
                <a:cs typeface="Times New Roman" panose="02020603050405020304" pitchFamily="18" charset="0"/>
              </a:rPr>
              <a:t>Absence from general meetings </a:t>
            </a:r>
            <a:r>
              <a:rPr lang="en-US" i="1" dirty="0">
                <a:latin typeface="Times New Roman" panose="02020603050405020304" pitchFamily="18" charset="0"/>
                <a:cs typeface="Times New Roman" panose="02020603050405020304" pitchFamily="18" charset="0"/>
              </a:rPr>
              <a:t>for three consecutive years </a:t>
            </a:r>
            <a:r>
              <a:rPr lang="en-US" dirty="0">
                <a:latin typeface="Times New Roman" panose="02020603050405020304" pitchFamily="18" charset="0"/>
                <a:cs typeface="Times New Roman" panose="02020603050405020304" pitchFamily="18" charset="0"/>
              </a:rPr>
              <a:t>and non condonation of such absence in the general meeting </a:t>
            </a:r>
          </a:p>
          <a:p>
            <a:r>
              <a:rPr lang="en-US" dirty="0">
                <a:latin typeface="Times New Roman" panose="02020603050405020304" pitchFamily="18" charset="0"/>
                <a:cs typeface="Times New Roman" panose="02020603050405020304" pitchFamily="18" charset="0"/>
              </a:rPr>
              <a:t>Default in payment of any amount to the society</a:t>
            </a:r>
          </a:p>
          <a:p>
            <a:r>
              <a:rPr lang="en-US" dirty="0">
                <a:latin typeface="Times New Roman" panose="02020603050405020304" pitchFamily="18" charset="0"/>
                <a:cs typeface="Times New Roman" panose="02020603050405020304" pitchFamily="18" charset="0"/>
              </a:rPr>
              <a:t>Pl refer Section 29 of the ACT</a:t>
            </a:r>
          </a:p>
        </p:txBody>
      </p:sp>
      <p:sp>
        <p:nvSpPr>
          <p:cNvPr id="4" name="Footer Placeholder 3">
            <a:extLst>
              <a:ext uri="{FF2B5EF4-FFF2-40B4-BE49-F238E27FC236}">
                <a16:creationId xmlns:a16="http://schemas.microsoft.com/office/drawing/2014/main" id="{33EC9E4C-DF36-C3BE-A7A2-2DEE19AD5907}"/>
              </a:ext>
            </a:extLst>
          </p:cNvPr>
          <p:cNvSpPr>
            <a:spLocks noGrp="1"/>
          </p:cNvSpPr>
          <p:nvPr>
            <p:ph type="ftr" sz="quarter" idx="11"/>
          </p:nvPr>
        </p:nvSpPr>
        <p:spPr/>
        <p:txBody>
          <a:bodyPr/>
          <a:lstStyle/>
          <a:p>
            <a:r>
              <a:rPr lang="en-US" dirty="0"/>
              <a:t>Cooperative Election Authority</a:t>
            </a:r>
          </a:p>
        </p:txBody>
      </p:sp>
      <p:sp>
        <p:nvSpPr>
          <p:cNvPr id="5" name="Slide Number Placeholder 4">
            <a:extLst>
              <a:ext uri="{FF2B5EF4-FFF2-40B4-BE49-F238E27FC236}">
                <a16:creationId xmlns:a16="http://schemas.microsoft.com/office/drawing/2014/main" id="{D75468A0-1AA4-C0D8-208D-AC59922DCD41}"/>
              </a:ext>
            </a:extLst>
          </p:cNvPr>
          <p:cNvSpPr>
            <a:spLocks noGrp="1"/>
          </p:cNvSpPr>
          <p:nvPr>
            <p:ph type="sldNum" sz="quarter" idx="12"/>
          </p:nvPr>
        </p:nvSpPr>
        <p:spPr/>
        <p:txBody>
          <a:bodyPr/>
          <a:lstStyle/>
          <a:p>
            <a:fld id="{19A94927-A6F2-C845-8D62-6C746276BEDD}" type="slidenum">
              <a:rPr lang="en-US" smtClean="0"/>
              <a:t>19</a:t>
            </a:fld>
            <a:endParaRPr lang="en-US"/>
          </a:p>
        </p:txBody>
      </p:sp>
      <p:sp>
        <p:nvSpPr>
          <p:cNvPr id="6" name="Subtitle 2">
            <a:extLst>
              <a:ext uri="{FF2B5EF4-FFF2-40B4-BE49-F238E27FC236}">
                <a16:creationId xmlns:a16="http://schemas.microsoft.com/office/drawing/2014/main" id="{C317CB66-BB6D-49F7-D7BE-6A496E7CF9D6}"/>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4000" b="1" dirty="0">
                <a:latin typeface="Times New Roman" panose="02020603050405020304" pitchFamily="18" charset="0"/>
                <a:cs typeface="Times New Roman" panose="02020603050405020304" pitchFamily="18" charset="0"/>
              </a:rPr>
              <a:t>Disqualification for members of a society</a:t>
            </a:r>
            <a:endParaRPr lang="en-US" sz="40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4279082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028CE1-BDF6-A94D-C548-3DBAE54EFADB}"/>
              </a:ext>
            </a:extLst>
          </p:cNvPr>
          <p:cNvSpPr>
            <a:spLocks noGrp="1"/>
          </p:cNvSpPr>
          <p:nvPr>
            <p:ph idx="1"/>
          </p:nvPr>
        </p:nvSpPr>
        <p:spPr>
          <a:xfrm>
            <a:off x="838200" y="1590675"/>
            <a:ext cx="10515600" cy="3209925"/>
          </a:xfrm>
        </p:spPr>
        <p:txBody>
          <a:bodyPr/>
          <a:lstStyle/>
          <a:p>
            <a:r>
              <a:rPr lang="en-IN" dirty="0">
                <a:latin typeface="Times New Roman" panose="02020603050405020304" pitchFamily="18" charset="0"/>
                <a:cs typeface="Times New Roman" panose="02020603050405020304" pitchFamily="18" charset="0"/>
              </a:rPr>
              <a:t>Constitutional Provisions</a:t>
            </a:r>
          </a:p>
          <a:p>
            <a:r>
              <a:rPr lang="en-IN" dirty="0">
                <a:latin typeface="Times New Roman" panose="02020603050405020304" pitchFamily="18" charset="0"/>
                <a:cs typeface="Times New Roman" panose="02020603050405020304" pitchFamily="18" charset="0"/>
              </a:rPr>
              <a:t>MSCS (Amendment )Act, 2023 </a:t>
            </a:r>
          </a:p>
          <a:p>
            <a:r>
              <a:rPr lang="en-IN" dirty="0">
                <a:latin typeface="Times New Roman" panose="02020603050405020304" pitchFamily="18" charset="0"/>
                <a:cs typeface="Times New Roman" panose="02020603050405020304" pitchFamily="18" charset="0"/>
              </a:rPr>
              <a:t>Cooperative Principles</a:t>
            </a:r>
          </a:p>
          <a:p>
            <a:r>
              <a:rPr lang="en-IN" dirty="0">
                <a:latin typeface="Times New Roman" panose="02020603050405020304" pitchFamily="18" charset="0"/>
                <a:cs typeface="Times New Roman" panose="02020603050405020304" pitchFamily="18" charset="0"/>
              </a:rPr>
              <a:t>CEA and conduct of elections</a:t>
            </a:r>
          </a:p>
          <a:p>
            <a:endParaRPr lang="en-IN" dirty="0"/>
          </a:p>
        </p:txBody>
      </p:sp>
      <p:sp>
        <p:nvSpPr>
          <p:cNvPr id="4" name="Footer Placeholder 3">
            <a:extLst>
              <a:ext uri="{FF2B5EF4-FFF2-40B4-BE49-F238E27FC236}">
                <a16:creationId xmlns:a16="http://schemas.microsoft.com/office/drawing/2014/main" id="{E816ED48-3FB0-3FE3-AC56-66A1547474BB}"/>
              </a:ext>
            </a:extLst>
          </p:cNvPr>
          <p:cNvSpPr>
            <a:spLocks noGrp="1"/>
          </p:cNvSpPr>
          <p:nvPr>
            <p:ph type="ftr" sz="quarter" idx="11"/>
          </p:nvPr>
        </p:nvSpPr>
        <p:spPr/>
        <p:txBody>
          <a:bodyPr/>
          <a:lstStyle/>
          <a:p>
            <a:r>
              <a:rPr lang="en-US" dirty="0"/>
              <a:t>Cooperative Election Authority</a:t>
            </a:r>
          </a:p>
        </p:txBody>
      </p:sp>
      <p:sp>
        <p:nvSpPr>
          <p:cNvPr id="5" name="Slide Number Placeholder 4">
            <a:extLst>
              <a:ext uri="{FF2B5EF4-FFF2-40B4-BE49-F238E27FC236}">
                <a16:creationId xmlns:a16="http://schemas.microsoft.com/office/drawing/2014/main" id="{51EB9871-3FB8-430A-3EAE-9D8E67CA508E}"/>
              </a:ext>
            </a:extLst>
          </p:cNvPr>
          <p:cNvSpPr>
            <a:spLocks noGrp="1"/>
          </p:cNvSpPr>
          <p:nvPr>
            <p:ph type="sldNum" sz="quarter" idx="12"/>
          </p:nvPr>
        </p:nvSpPr>
        <p:spPr/>
        <p:txBody>
          <a:bodyPr/>
          <a:lstStyle/>
          <a:p>
            <a:fld id="{19A94927-A6F2-C845-8D62-6C746276BEDD}" type="slidenum">
              <a:rPr lang="en-US" smtClean="0"/>
              <a:t>2</a:t>
            </a:fld>
            <a:endParaRPr lang="en-US"/>
          </a:p>
        </p:txBody>
      </p:sp>
      <p:sp>
        <p:nvSpPr>
          <p:cNvPr id="6" name="Subtitle 2">
            <a:extLst>
              <a:ext uri="{FF2B5EF4-FFF2-40B4-BE49-F238E27FC236}">
                <a16:creationId xmlns:a16="http://schemas.microsoft.com/office/drawing/2014/main" id="{DCE958DB-861D-1025-44BE-906D3E54B446}"/>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4000" b="1" dirty="0">
                <a:latin typeface="Times New Roman" panose="02020603050405020304" pitchFamily="18" charset="0"/>
                <a:ea typeface="Nirmala UI" panose="020B0502040204020203" pitchFamily="34" charset="0"/>
                <a:cs typeface="Times New Roman" panose="02020603050405020304" pitchFamily="18" charset="0"/>
              </a:rPr>
              <a:t>Scheme of Presentation</a:t>
            </a:r>
          </a:p>
        </p:txBody>
      </p:sp>
    </p:spTree>
    <p:extLst>
      <p:ext uri="{BB962C8B-B14F-4D97-AF65-F5344CB8AC3E}">
        <p14:creationId xmlns:p14="http://schemas.microsoft.com/office/powerpoint/2010/main" val="12990679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3273F2-0827-C488-9850-12186E793C39}"/>
              </a:ext>
            </a:extLst>
          </p:cNvPr>
          <p:cNvSpPr>
            <a:spLocks noGrp="1"/>
          </p:cNvSpPr>
          <p:nvPr>
            <p:ph idx="1"/>
          </p:nvPr>
        </p:nvSpPr>
        <p:spPr>
          <a:xfrm>
            <a:off x="428625" y="1253331"/>
            <a:ext cx="11563350" cy="4351338"/>
          </a:xfrm>
        </p:spPr>
        <p:txBody>
          <a:bodyPr>
            <a:noAutofit/>
          </a:bodyPr>
          <a:lstStyle/>
          <a:p>
            <a:pPr algn="just"/>
            <a:r>
              <a:rPr lang="en-US" dirty="0">
                <a:latin typeface="Times New Roman" panose="02020603050405020304" pitchFamily="18" charset="0"/>
                <a:cs typeface="Times New Roman" panose="02020603050405020304" pitchFamily="18" charset="0"/>
              </a:rPr>
              <a:t>It shall be subject to the provisions contained in section 43 and section 44 of the Act (Rule 19 K)</a:t>
            </a:r>
          </a:p>
          <a:p>
            <a:pPr lvl="1" algn="just"/>
            <a:r>
              <a:rPr lang="en-US" sz="2800" dirty="0">
                <a:latin typeface="Times New Roman" panose="02020603050405020304" pitchFamily="18" charset="0"/>
                <a:cs typeface="Times New Roman" panose="02020603050405020304" pitchFamily="18" charset="0"/>
              </a:rPr>
              <a:t>Section 43- Disqualification for being a member of board</a:t>
            </a:r>
          </a:p>
          <a:p>
            <a:pPr lvl="1" algn="just"/>
            <a:r>
              <a:rPr lang="en-US" sz="2800" dirty="0">
                <a:latin typeface="Times New Roman" panose="02020603050405020304" pitchFamily="18" charset="0"/>
                <a:cs typeface="Times New Roman" panose="02020603050405020304" pitchFamily="18" charset="0"/>
              </a:rPr>
              <a:t>Section 44-Prohibition to hold office of chairperson or vice chairperson in certain cases</a:t>
            </a:r>
          </a:p>
          <a:p>
            <a:pPr algn="just"/>
            <a:r>
              <a:rPr lang="en-US" dirty="0">
                <a:latin typeface="Times New Roman" panose="02020603050405020304" pitchFamily="18" charset="0"/>
                <a:cs typeface="Times New Roman" panose="02020603050405020304" pitchFamily="18" charset="0"/>
              </a:rPr>
              <a:t>MSCS to make its bye laws consistent with the provisions of the Act and rules made thereunder. (Section 10(1)). In case of inconsistency, provisions of Act and Rules shall prevail.</a:t>
            </a:r>
          </a:p>
          <a:p>
            <a:pPr algn="just"/>
            <a:r>
              <a:rPr lang="en-US" dirty="0">
                <a:latin typeface="Times New Roman" panose="02020603050405020304" pitchFamily="18" charset="0"/>
                <a:cs typeface="Times New Roman" panose="02020603050405020304" pitchFamily="18" charset="0"/>
              </a:rPr>
              <a:t>Compliance with Section 10A(2A)(I) of Banking Regulation Act-maximum 10 years as director in the board</a:t>
            </a:r>
          </a:p>
          <a:p>
            <a:pPr algn="just"/>
            <a:r>
              <a:rPr lang="en-US" dirty="0">
                <a:latin typeface="Times New Roman" panose="02020603050405020304" pitchFamily="18" charset="0"/>
                <a:cs typeface="Times New Roman" panose="02020603050405020304" pitchFamily="18" charset="0"/>
              </a:rPr>
              <a:t>Compliance with DOPT guidelines dated 17.2.2020 for </a:t>
            </a:r>
            <a:r>
              <a:rPr lang="en-US" i="1" dirty="0">
                <a:latin typeface="Times New Roman" panose="02020603050405020304" pitchFamily="18" charset="0"/>
                <a:cs typeface="Times New Roman" panose="02020603050405020304" pitchFamily="18" charset="0"/>
              </a:rPr>
              <a:t>central govt employees- </a:t>
            </a:r>
            <a:r>
              <a:rPr lang="en-US" dirty="0">
                <a:latin typeface="Times New Roman" panose="02020603050405020304" pitchFamily="18" charset="0"/>
                <a:cs typeface="Times New Roman" panose="02020603050405020304" pitchFamily="18" charset="0"/>
              </a:rPr>
              <a:t>Rule 15(1)© of CCS Conduct Rule- Max 2 terms or 5 years as director </a:t>
            </a:r>
          </a:p>
          <a:p>
            <a:pPr algn="just"/>
            <a:endParaRPr lang="en-US"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9E3FB40F-15F8-44C6-B076-BDBA07946648}"/>
              </a:ext>
            </a:extLst>
          </p:cNvPr>
          <p:cNvSpPr>
            <a:spLocks noGrp="1"/>
          </p:cNvSpPr>
          <p:nvPr>
            <p:ph type="ftr" sz="quarter" idx="11"/>
          </p:nvPr>
        </p:nvSpPr>
        <p:spPr/>
        <p:txBody>
          <a:bodyPr/>
          <a:lstStyle/>
          <a:p>
            <a:r>
              <a:rPr lang="en-US" dirty="0"/>
              <a:t>Cooperative Election Authority</a:t>
            </a:r>
          </a:p>
        </p:txBody>
      </p:sp>
      <p:sp>
        <p:nvSpPr>
          <p:cNvPr id="5" name="Slide Number Placeholder 4">
            <a:extLst>
              <a:ext uri="{FF2B5EF4-FFF2-40B4-BE49-F238E27FC236}">
                <a16:creationId xmlns:a16="http://schemas.microsoft.com/office/drawing/2014/main" id="{C34FF9AC-DA77-0FE2-D1D4-A00E4EE9F5F4}"/>
              </a:ext>
            </a:extLst>
          </p:cNvPr>
          <p:cNvSpPr>
            <a:spLocks noGrp="1"/>
          </p:cNvSpPr>
          <p:nvPr>
            <p:ph type="sldNum" sz="quarter" idx="12"/>
          </p:nvPr>
        </p:nvSpPr>
        <p:spPr/>
        <p:txBody>
          <a:bodyPr/>
          <a:lstStyle/>
          <a:p>
            <a:fld id="{19A94927-A6F2-C845-8D62-6C746276BEDD}" type="slidenum">
              <a:rPr lang="en-US" smtClean="0"/>
              <a:t>20</a:t>
            </a:fld>
            <a:endParaRPr lang="en-US"/>
          </a:p>
        </p:txBody>
      </p:sp>
      <p:sp>
        <p:nvSpPr>
          <p:cNvPr id="6" name="Subtitle 2">
            <a:extLst>
              <a:ext uri="{FF2B5EF4-FFF2-40B4-BE49-F238E27FC236}">
                <a16:creationId xmlns:a16="http://schemas.microsoft.com/office/drawing/2014/main" id="{A9A2F833-8E5D-EE0D-9ACF-584249E62FFC}"/>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GB" sz="4000" b="1" dirty="0">
                <a:latin typeface="Times New Roman" panose="02020603050405020304" pitchFamily="18" charset="0"/>
                <a:cs typeface="Times New Roman" panose="02020603050405020304" pitchFamily="18" charset="0"/>
              </a:rPr>
              <a:t>Eligibility of the candidates for election</a:t>
            </a:r>
            <a:endParaRPr lang="en-US" sz="40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846119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D4C378E9-7B24-FFA3-18B9-B268DE18EBBC}"/>
              </a:ext>
            </a:extLst>
          </p:cNvPr>
          <p:cNvGraphicFramePr>
            <a:graphicFrameLocks noGrp="1"/>
          </p:cNvGraphicFramePr>
          <p:nvPr>
            <p:ph idx="1"/>
            <p:extLst>
              <p:ext uri="{D42A27DB-BD31-4B8C-83A1-F6EECF244321}">
                <p14:modId xmlns:p14="http://schemas.microsoft.com/office/powerpoint/2010/main" val="699908568"/>
              </p:ext>
            </p:extLst>
          </p:nvPr>
        </p:nvGraphicFramePr>
        <p:xfrm>
          <a:off x="1377695" y="1271270"/>
          <a:ext cx="9436609" cy="5008880"/>
        </p:xfrm>
        <a:graphic>
          <a:graphicData uri="http://schemas.openxmlformats.org/drawingml/2006/table">
            <a:tbl>
              <a:tblPr firstRow="1" firstCol="1" bandRow="1">
                <a:tableStyleId>{5940675A-B579-460E-94D1-54222C63F5DA}</a:tableStyleId>
              </a:tblPr>
              <a:tblGrid>
                <a:gridCol w="665929">
                  <a:extLst>
                    <a:ext uri="{9D8B030D-6E8A-4147-A177-3AD203B41FA5}">
                      <a16:colId xmlns:a16="http://schemas.microsoft.com/office/drawing/2014/main" val="3401865785"/>
                    </a:ext>
                  </a:extLst>
                </a:gridCol>
                <a:gridCol w="2512557">
                  <a:extLst>
                    <a:ext uri="{9D8B030D-6E8A-4147-A177-3AD203B41FA5}">
                      <a16:colId xmlns:a16="http://schemas.microsoft.com/office/drawing/2014/main" val="3963442619"/>
                    </a:ext>
                  </a:extLst>
                </a:gridCol>
                <a:gridCol w="6258123">
                  <a:extLst>
                    <a:ext uri="{9D8B030D-6E8A-4147-A177-3AD203B41FA5}">
                      <a16:colId xmlns:a16="http://schemas.microsoft.com/office/drawing/2014/main" val="1430604866"/>
                    </a:ext>
                  </a:extLst>
                </a:gridCol>
              </a:tblGrid>
              <a:tr h="310465">
                <a:tc>
                  <a:txBody>
                    <a:bodyPr/>
                    <a:lstStyle/>
                    <a:p>
                      <a:pPr marL="0" marR="0" algn="ctr">
                        <a:lnSpc>
                          <a:spcPct val="150000"/>
                        </a:lnSpc>
                        <a:spcAft>
                          <a:spcPts val="800"/>
                        </a:spcAft>
                        <a:buNone/>
                      </a:pPr>
                      <a:r>
                        <a:rPr lang="en-IN" sz="1800" b="1" kern="100" dirty="0" err="1">
                          <a:effectLst/>
                          <a:latin typeface="Times New Roman" panose="02020603050405020304" pitchFamily="18" charset="0"/>
                          <a:cs typeface="Times New Roman" panose="02020603050405020304" pitchFamily="18" charset="0"/>
                        </a:rPr>
                        <a:t>S.No</a:t>
                      </a:r>
                      <a:r>
                        <a:rPr lang="en-IN" sz="1800" b="1" kern="100" dirty="0">
                          <a:effectLst/>
                          <a:latin typeface="Times New Roman" panose="02020603050405020304" pitchFamily="18" charset="0"/>
                          <a:cs typeface="Times New Roman" panose="02020603050405020304" pitchFamily="18" charset="0"/>
                        </a:rPr>
                        <a:t>.</a:t>
                      </a:r>
                      <a:endPar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Aft>
                          <a:spcPts val="800"/>
                        </a:spcAft>
                        <a:buNone/>
                      </a:pPr>
                      <a:r>
                        <a:rPr lang="en-IN" sz="1800" b="1" kern="100" dirty="0">
                          <a:effectLst/>
                          <a:latin typeface="Times New Roman" panose="02020603050405020304" pitchFamily="18" charset="0"/>
                          <a:cs typeface="Times New Roman" panose="02020603050405020304" pitchFamily="18" charset="0"/>
                        </a:rPr>
                        <a:t>Election of MPs/MLAs</a:t>
                      </a:r>
                      <a:endPar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Aft>
                          <a:spcPts val="800"/>
                        </a:spcAft>
                        <a:buNone/>
                      </a:pPr>
                      <a:r>
                        <a:rPr lang="en-IN" sz="1800" b="1" kern="100" dirty="0">
                          <a:effectLst/>
                          <a:latin typeface="Times New Roman" panose="02020603050405020304" pitchFamily="18" charset="0"/>
                          <a:cs typeface="Times New Roman" panose="02020603050405020304" pitchFamily="18" charset="0"/>
                        </a:rPr>
                        <a:t>Election of the Society</a:t>
                      </a:r>
                      <a:endPar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3698882"/>
                  </a:ext>
                </a:extLst>
              </a:tr>
              <a:tr h="554373">
                <a:tc>
                  <a:txBody>
                    <a:bodyPr/>
                    <a:lstStyle/>
                    <a:p>
                      <a:pPr marL="0" marR="0" algn="ctr">
                        <a:lnSpc>
                          <a:spcPct val="150000"/>
                        </a:lnSpc>
                        <a:spcAft>
                          <a:spcPts val="800"/>
                        </a:spcAft>
                        <a:buNone/>
                      </a:pPr>
                      <a:r>
                        <a:rPr lang="en-IN" sz="1800" b="1" kern="100" dirty="0">
                          <a:effectLst/>
                          <a:latin typeface="Times New Roman" panose="02020603050405020304" pitchFamily="18" charset="0"/>
                          <a:cs typeface="Times New Roman" panose="02020603050405020304" pitchFamily="18" charset="0"/>
                        </a:rPr>
                        <a:t>1.</a:t>
                      </a:r>
                      <a:endPar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50000"/>
                        </a:lnSpc>
                        <a:spcAft>
                          <a:spcPts val="800"/>
                        </a:spcAft>
                        <a:buNone/>
                      </a:pPr>
                      <a:r>
                        <a:rPr lang="en-IN" sz="1800" kern="100" dirty="0">
                          <a:effectLst/>
                          <a:latin typeface="Times New Roman" panose="02020603050405020304" pitchFamily="18" charset="0"/>
                          <a:cs typeface="Times New Roman" panose="02020603050405020304" pitchFamily="18" charset="0"/>
                        </a:rPr>
                        <a:t>Notification by ECI, Wide Publicity</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50000"/>
                        </a:lnSpc>
                        <a:spcAft>
                          <a:spcPts val="800"/>
                        </a:spcAft>
                        <a:buNone/>
                      </a:pPr>
                      <a:r>
                        <a:rPr lang="en-IN" sz="1800" kern="100" dirty="0">
                          <a:effectLst/>
                          <a:latin typeface="Times New Roman" panose="02020603050405020304" pitchFamily="18" charset="0"/>
                          <a:cs typeface="Times New Roman" panose="02020603050405020304" pitchFamily="18" charset="0"/>
                        </a:rPr>
                        <a:t>Notification of election programme by CEA and RO. To be widely published</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53916050"/>
                  </a:ext>
                </a:extLst>
              </a:tr>
              <a:tr h="374904">
                <a:tc>
                  <a:txBody>
                    <a:bodyPr/>
                    <a:lstStyle/>
                    <a:p>
                      <a:pPr marL="0" marR="0" algn="ctr">
                        <a:lnSpc>
                          <a:spcPct val="150000"/>
                        </a:lnSpc>
                        <a:spcAft>
                          <a:spcPts val="800"/>
                        </a:spcAft>
                        <a:buNone/>
                      </a:pPr>
                      <a:r>
                        <a:rPr lang="en-IN" sz="1800" b="1" kern="100">
                          <a:effectLst/>
                          <a:latin typeface="Times New Roman" panose="02020603050405020304" pitchFamily="18" charset="0"/>
                          <a:cs typeface="Times New Roman" panose="02020603050405020304" pitchFamily="18" charset="0"/>
                        </a:rPr>
                        <a:t>2.</a:t>
                      </a:r>
                      <a:endParaRPr lang="en-US" sz="1800" b="1"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50000"/>
                        </a:lnSpc>
                        <a:spcAft>
                          <a:spcPts val="800"/>
                        </a:spcAft>
                        <a:buNone/>
                      </a:pPr>
                      <a:r>
                        <a:rPr lang="en-IN" sz="1800" kern="100" dirty="0">
                          <a:effectLst/>
                          <a:latin typeface="Times New Roman" panose="02020603050405020304" pitchFamily="18" charset="0"/>
                          <a:cs typeface="Times New Roman" panose="02020603050405020304" pitchFamily="18" charset="0"/>
                        </a:rPr>
                        <a:t> </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50000"/>
                        </a:lnSpc>
                        <a:spcAft>
                          <a:spcPts val="800"/>
                        </a:spcAft>
                        <a:buNone/>
                      </a:pPr>
                      <a:r>
                        <a:rPr lang="en-IN" sz="1800" kern="100" dirty="0">
                          <a:effectLst/>
                          <a:latin typeface="Times New Roman" panose="02020603050405020304" pitchFamily="18" charset="0"/>
                          <a:cs typeface="Times New Roman" panose="02020603050405020304" pitchFamily="18" charset="0"/>
                        </a:rPr>
                        <a:t>Nomination form to be provided free of cost.</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91416291"/>
                  </a:ext>
                </a:extLst>
              </a:tr>
              <a:tr h="296449">
                <a:tc>
                  <a:txBody>
                    <a:bodyPr/>
                    <a:lstStyle/>
                    <a:p>
                      <a:pPr marL="0" marR="0" algn="ctr">
                        <a:lnSpc>
                          <a:spcPct val="150000"/>
                        </a:lnSpc>
                        <a:spcAft>
                          <a:spcPts val="800"/>
                        </a:spcAft>
                        <a:buNone/>
                      </a:pPr>
                      <a:r>
                        <a:rPr lang="en-IN" sz="1800" b="1" kern="100">
                          <a:effectLst/>
                          <a:latin typeface="Times New Roman" panose="02020603050405020304" pitchFamily="18" charset="0"/>
                          <a:cs typeface="Times New Roman" panose="02020603050405020304" pitchFamily="18" charset="0"/>
                        </a:rPr>
                        <a:t>3.</a:t>
                      </a:r>
                      <a:endParaRPr lang="en-US" sz="1800" b="1"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50000"/>
                        </a:lnSpc>
                        <a:spcAft>
                          <a:spcPts val="800"/>
                        </a:spcAft>
                        <a:buNone/>
                      </a:pPr>
                      <a:r>
                        <a:rPr lang="en-IN" sz="1800" kern="100" dirty="0">
                          <a:effectLst/>
                          <a:latin typeface="Times New Roman" panose="02020603050405020304" pitchFamily="18" charset="0"/>
                          <a:cs typeface="Times New Roman" panose="02020603050405020304" pitchFamily="18" charset="0"/>
                        </a:rPr>
                        <a:t>Poll using EVM. </a:t>
                      </a:r>
                    </a:p>
                    <a:p>
                      <a:pPr marL="0" marR="0" algn="l">
                        <a:lnSpc>
                          <a:spcPct val="150000"/>
                        </a:lnSpc>
                        <a:spcAft>
                          <a:spcPts val="800"/>
                        </a:spcAft>
                        <a:buNone/>
                      </a:pPr>
                      <a:r>
                        <a:rPr lang="en-IN" sz="1800" kern="100" dirty="0">
                          <a:effectLst/>
                          <a:latin typeface="Times New Roman" panose="02020603050405020304" pitchFamily="18" charset="0"/>
                          <a:cs typeface="Times New Roman" panose="02020603050405020304" pitchFamily="18" charset="0"/>
                        </a:rPr>
                        <a:t>Symbol allotment.</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0000"/>
                        </a:lnSpc>
                        <a:spcAft>
                          <a:spcPts val="800"/>
                        </a:spcAft>
                        <a:buNone/>
                      </a:pPr>
                      <a:r>
                        <a:rPr lang="en-IN" sz="1800" kern="100" dirty="0">
                          <a:effectLst/>
                          <a:latin typeface="Times New Roman" panose="02020603050405020304" pitchFamily="18" charset="0"/>
                          <a:cs typeface="Times New Roman" panose="02020603050405020304" pitchFamily="18" charset="0"/>
                        </a:rPr>
                        <a:t>Poll by ballot paper. </a:t>
                      </a:r>
                    </a:p>
                    <a:p>
                      <a:pPr marL="0" marR="0" algn="l">
                        <a:lnSpc>
                          <a:spcPct val="100000"/>
                        </a:lnSpc>
                        <a:spcAft>
                          <a:spcPts val="800"/>
                        </a:spcAft>
                        <a:buNone/>
                      </a:pPr>
                      <a:r>
                        <a:rPr lang="en-IN" sz="1800" kern="100" dirty="0">
                          <a:effectLst/>
                          <a:latin typeface="Times New Roman" panose="02020603050405020304" pitchFamily="18" charset="0"/>
                          <a:cs typeface="Times New Roman" panose="02020603050405020304" pitchFamily="18" charset="0"/>
                        </a:rPr>
                        <a:t>There is no symbol allotment to contesting candidates.</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31083690"/>
                  </a:ext>
                </a:extLst>
              </a:tr>
              <a:tr h="495839">
                <a:tc>
                  <a:txBody>
                    <a:bodyPr/>
                    <a:lstStyle/>
                    <a:p>
                      <a:pPr marL="0" marR="0" algn="ctr">
                        <a:lnSpc>
                          <a:spcPct val="150000"/>
                        </a:lnSpc>
                        <a:spcAft>
                          <a:spcPts val="800"/>
                        </a:spcAft>
                        <a:buNone/>
                      </a:pPr>
                      <a:r>
                        <a:rPr lang="en-IN" sz="1800" b="1" kern="100">
                          <a:effectLst/>
                          <a:latin typeface="Times New Roman" panose="02020603050405020304" pitchFamily="18" charset="0"/>
                          <a:cs typeface="Times New Roman" panose="02020603050405020304" pitchFamily="18" charset="0"/>
                        </a:rPr>
                        <a:t>4.</a:t>
                      </a:r>
                      <a:endParaRPr lang="en-US" sz="1800" b="1"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50000"/>
                        </a:lnSpc>
                        <a:spcAft>
                          <a:spcPts val="800"/>
                        </a:spcAft>
                        <a:buNone/>
                      </a:pPr>
                      <a:r>
                        <a:rPr lang="en-IN" sz="1800" kern="100" dirty="0">
                          <a:effectLst/>
                          <a:latin typeface="Times New Roman" panose="02020603050405020304" pitchFamily="18" charset="0"/>
                          <a:cs typeface="Times New Roman" panose="02020603050405020304" pitchFamily="18" charset="0"/>
                        </a:rPr>
                        <a:t>No prior approval is required by RO from ECI.</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0000"/>
                        </a:lnSpc>
                        <a:spcAft>
                          <a:spcPts val="800"/>
                        </a:spcAft>
                        <a:buNone/>
                      </a:pPr>
                      <a:r>
                        <a:rPr lang="en-IN" sz="1800" kern="100" dirty="0">
                          <a:effectLst/>
                          <a:latin typeface="Times New Roman" panose="02020603050405020304" pitchFamily="18" charset="0"/>
                          <a:cs typeface="Times New Roman" panose="02020603050405020304" pitchFamily="18" charset="0"/>
                        </a:rPr>
                        <a:t>Prior approval of Authority is required before declaration of result of </a:t>
                      </a:r>
                      <a:r>
                        <a:rPr lang="en-IN" sz="1800" kern="100" dirty="0" err="1">
                          <a:effectLst/>
                          <a:latin typeface="Times New Roman" panose="02020603050405020304" pitchFamily="18" charset="0"/>
                          <a:cs typeface="Times New Roman" panose="02020603050405020304" pitchFamily="18" charset="0"/>
                        </a:rPr>
                        <a:t>BoD</a:t>
                      </a:r>
                      <a:r>
                        <a:rPr lang="en-IN" sz="1800" kern="100" dirty="0">
                          <a:effectLst/>
                          <a:latin typeface="Times New Roman" panose="02020603050405020304" pitchFamily="18" charset="0"/>
                          <a:cs typeface="Times New Roman" panose="02020603050405020304" pitchFamily="18" charset="0"/>
                        </a:rPr>
                        <a:t> under Rule 19 M and Office Bearers under Rule 19 N.</a:t>
                      </a:r>
                      <a:endParaRPr kumimoji="0" lang="en-IN" sz="1800" b="0" u="none" strike="noStrike" kern="100" cap="none" spc="0" normalizeH="0" baseline="0" dirty="0">
                        <a:ln>
                          <a:noFill/>
                        </a:ln>
                        <a:solidFill>
                          <a:schemeClr val="tx1"/>
                        </a:solidFill>
                        <a:effectLst/>
                        <a:uLnTx/>
                        <a:uFillTx/>
                        <a:latin typeface="Times New Roman" panose="02020603050405020304" pitchFamily="18" charset="0"/>
                        <a:cs typeface="Times New Roman" panose="02020603050405020304" pitchFamily="18" charset="0"/>
                      </a:endParaRPr>
                    </a:p>
                    <a:p>
                      <a:pPr marL="0" marR="0" algn="l">
                        <a:lnSpc>
                          <a:spcPct val="100000"/>
                        </a:lnSpc>
                        <a:spcAft>
                          <a:spcPts val="800"/>
                        </a:spcAft>
                        <a:buNone/>
                      </a:pPr>
                      <a:r>
                        <a:rPr kumimoji="0" lang="en-US" altLang="en-US" sz="1800" b="0" u="none" strike="noStrike" kern="0" cap="none" spc="0" normalizeH="0" baseline="0" noProof="0" dirty="0">
                          <a:ln>
                            <a:noFill/>
                          </a:ln>
                          <a:solidFill>
                            <a:srgbClr val="303030"/>
                          </a:solidFill>
                          <a:effectLst/>
                          <a:uLnTx/>
                          <a:uFillTx/>
                          <a:latin typeface="Times New Roman" panose="02020603050405020304" pitchFamily="18" charset="0"/>
                          <a:cs typeface="Times New Roman" panose="02020603050405020304" pitchFamily="18" charset="0"/>
                          <a:sym typeface="Arial" panose="020B0604020202020204" pitchFamily="34" charset="0"/>
                        </a:rPr>
                        <a:t>Rule 19M (15): Record the proceeding of the election in a report along with a copy of the polling results to the MSCS and the Authority (after conclusion of Board of Director election)</a:t>
                      </a:r>
                    </a:p>
                    <a:p>
                      <a:pPr marL="0" marR="0" algn="l">
                        <a:lnSpc>
                          <a:spcPct val="100000"/>
                        </a:lnSpc>
                        <a:spcAft>
                          <a:spcPts val="800"/>
                        </a:spcAft>
                        <a:buNone/>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83249703"/>
                  </a:ext>
                </a:extLst>
              </a:tr>
              <a:tr h="462375">
                <a:tc>
                  <a:txBody>
                    <a:bodyPr/>
                    <a:lstStyle/>
                    <a:p>
                      <a:pPr marL="0" marR="0" algn="ctr">
                        <a:lnSpc>
                          <a:spcPct val="150000"/>
                        </a:lnSpc>
                        <a:spcAft>
                          <a:spcPts val="800"/>
                        </a:spcAft>
                        <a:buNone/>
                      </a:pPr>
                      <a:r>
                        <a:rPr lang="en-IN" sz="1800" b="1" kern="100" dirty="0">
                          <a:effectLst/>
                          <a:latin typeface="Times New Roman" panose="02020603050405020304" pitchFamily="18" charset="0"/>
                          <a:cs typeface="Times New Roman" panose="02020603050405020304" pitchFamily="18" charset="0"/>
                        </a:rPr>
                        <a:t>5.</a:t>
                      </a:r>
                      <a:endPar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50000"/>
                        </a:lnSpc>
                        <a:spcAft>
                          <a:spcPts val="800"/>
                        </a:spcAft>
                        <a:buNone/>
                      </a:pPr>
                      <a:r>
                        <a:rPr lang="en-IN" sz="1800" kern="100">
                          <a:effectLst/>
                          <a:latin typeface="Times New Roman" panose="02020603050405020304" pitchFamily="18" charset="0"/>
                          <a:cs typeface="Times New Roman" panose="02020603050405020304" pitchFamily="18" charset="0"/>
                        </a:rPr>
                        <a:t>There is a concept of security deposit.</a:t>
                      </a:r>
                      <a:endParaRPr lang="en-US" sz="1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50000"/>
                        </a:lnSpc>
                        <a:spcAft>
                          <a:spcPts val="800"/>
                        </a:spcAft>
                        <a:buNone/>
                      </a:pPr>
                      <a:r>
                        <a:rPr lang="en-IN" sz="1800" kern="100" dirty="0">
                          <a:effectLst/>
                          <a:latin typeface="Times New Roman" panose="02020603050405020304" pitchFamily="18" charset="0"/>
                          <a:cs typeface="Times New Roman" panose="02020603050405020304" pitchFamily="18" charset="0"/>
                        </a:rPr>
                        <a:t>No security deposit at the time of filing nomination paper.</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99846425"/>
                  </a:ext>
                </a:extLst>
              </a:tr>
            </a:tbl>
          </a:graphicData>
        </a:graphic>
      </p:graphicFrame>
      <p:sp>
        <p:nvSpPr>
          <p:cNvPr id="4" name="Footer Placeholder 3">
            <a:extLst>
              <a:ext uri="{FF2B5EF4-FFF2-40B4-BE49-F238E27FC236}">
                <a16:creationId xmlns:a16="http://schemas.microsoft.com/office/drawing/2014/main" id="{5B3A7885-DBF6-D5F2-DAA1-D1761E165622}"/>
              </a:ext>
            </a:extLst>
          </p:cNvPr>
          <p:cNvSpPr>
            <a:spLocks noGrp="1"/>
          </p:cNvSpPr>
          <p:nvPr>
            <p:ph type="ftr" sz="quarter" idx="11"/>
          </p:nvPr>
        </p:nvSpPr>
        <p:spPr/>
        <p:txBody>
          <a:bodyPr/>
          <a:lstStyle/>
          <a:p>
            <a:r>
              <a:rPr lang="en-US" dirty="0"/>
              <a:t>Cooperative Election Authority</a:t>
            </a:r>
          </a:p>
        </p:txBody>
      </p:sp>
      <p:sp>
        <p:nvSpPr>
          <p:cNvPr id="5" name="Slide Number Placeholder 4">
            <a:extLst>
              <a:ext uri="{FF2B5EF4-FFF2-40B4-BE49-F238E27FC236}">
                <a16:creationId xmlns:a16="http://schemas.microsoft.com/office/drawing/2014/main" id="{80B49563-52B9-1224-3D81-CA4298BBF138}"/>
              </a:ext>
            </a:extLst>
          </p:cNvPr>
          <p:cNvSpPr>
            <a:spLocks noGrp="1"/>
          </p:cNvSpPr>
          <p:nvPr>
            <p:ph type="sldNum" sz="quarter" idx="12"/>
          </p:nvPr>
        </p:nvSpPr>
        <p:spPr/>
        <p:txBody>
          <a:bodyPr/>
          <a:lstStyle/>
          <a:p>
            <a:fld id="{19A94927-A6F2-C845-8D62-6C746276BEDD}" type="slidenum">
              <a:rPr lang="en-US" smtClean="0"/>
              <a:t>21</a:t>
            </a:fld>
            <a:endParaRPr lang="en-US"/>
          </a:p>
        </p:txBody>
      </p:sp>
      <p:sp>
        <p:nvSpPr>
          <p:cNvPr id="3" name="Subtitle 2">
            <a:extLst>
              <a:ext uri="{FF2B5EF4-FFF2-40B4-BE49-F238E27FC236}">
                <a16:creationId xmlns:a16="http://schemas.microsoft.com/office/drawing/2014/main" id="{9B1F42D5-7BCE-BEEB-C2CC-CDF28994BC57}"/>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GB" b="1" dirty="0">
                <a:latin typeface="Times New Roman" panose="02020603050405020304" pitchFamily="18" charset="0"/>
                <a:cs typeface="Times New Roman" panose="02020603050405020304" pitchFamily="18" charset="0"/>
              </a:rPr>
              <a:t>Difference between election under MSCS Act and People’s Representation Act</a:t>
            </a:r>
            <a:endParaRPr lang="en-US"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646476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826007-28CE-661C-84DD-D84536227BE2}"/>
              </a:ext>
            </a:extLst>
          </p:cNvPr>
          <p:cNvSpPr>
            <a:spLocks noGrp="1"/>
          </p:cNvSpPr>
          <p:nvPr>
            <p:ph type="ctrTitle"/>
          </p:nvPr>
        </p:nvSpPr>
        <p:spPr>
          <a:xfrm>
            <a:off x="1524000" y="1643591"/>
            <a:ext cx="9144000" cy="348495"/>
          </a:xfrm>
        </p:spPr>
        <p:txBody>
          <a:bodyPr>
            <a:noAutofit/>
          </a:bodyPr>
          <a:lstStyle/>
          <a:p>
            <a:r>
              <a:rPr lang="en-IN" sz="2400" dirty="0"/>
              <a:t>Pl refer order dated 3.6.2024 of CEA</a:t>
            </a:r>
          </a:p>
        </p:txBody>
      </p:sp>
      <p:sp>
        <p:nvSpPr>
          <p:cNvPr id="6" name="Subtitle 5">
            <a:extLst>
              <a:ext uri="{FF2B5EF4-FFF2-40B4-BE49-F238E27FC236}">
                <a16:creationId xmlns:a16="http://schemas.microsoft.com/office/drawing/2014/main" id="{C70B3A26-159E-62A4-D617-3175AD452A65}"/>
              </a:ext>
            </a:extLst>
          </p:cNvPr>
          <p:cNvSpPr>
            <a:spLocks noGrp="1"/>
          </p:cNvSpPr>
          <p:nvPr>
            <p:ph type="subTitle" idx="1"/>
          </p:nvPr>
        </p:nvSpPr>
        <p:spPr>
          <a:xfrm>
            <a:off x="1524000" y="2198762"/>
            <a:ext cx="9144000" cy="348495"/>
          </a:xfrm>
        </p:spPr>
        <p:txBody>
          <a:bodyPr>
            <a:normAutofit fontScale="92500" lnSpcReduction="20000"/>
          </a:bodyPr>
          <a:lstStyle/>
          <a:p>
            <a:endParaRPr lang="en-IN" dirty="0"/>
          </a:p>
        </p:txBody>
      </p:sp>
      <p:sp>
        <p:nvSpPr>
          <p:cNvPr id="4" name="Footer Placeholder 3">
            <a:extLst>
              <a:ext uri="{FF2B5EF4-FFF2-40B4-BE49-F238E27FC236}">
                <a16:creationId xmlns:a16="http://schemas.microsoft.com/office/drawing/2014/main" id="{230FAD72-BEFB-518B-90F7-52E2A7ADDEC1}"/>
              </a:ext>
            </a:extLst>
          </p:cNvPr>
          <p:cNvSpPr>
            <a:spLocks noGrp="1"/>
          </p:cNvSpPr>
          <p:nvPr>
            <p:ph type="ftr" sz="quarter" idx="11"/>
          </p:nvPr>
        </p:nvSpPr>
        <p:spPr/>
        <p:txBody>
          <a:bodyPr/>
          <a:lstStyle/>
          <a:p>
            <a:r>
              <a:rPr lang="en-US" dirty="0"/>
              <a:t>Cooperative Election Authority</a:t>
            </a:r>
          </a:p>
        </p:txBody>
      </p:sp>
      <p:sp>
        <p:nvSpPr>
          <p:cNvPr id="5" name="Slide Number Placeholder 4">
            <a:extLst>
              <a:ext uri="{FF2B5EF4-FFF2-40B4-BE49-F238E27FC236}">
                <a16:creationId xmlns:a16="http://schemas.microsoft.com/office/drawing/2014/main" id="{AEC6DC33-1903-E27C-9625-88F324EF3F8D}"/>
              </a:ext>
            </a:extLst>
          </p:cNvPr>
          <p:cNvSpPr>
            <a:spLocks noGrp="1"/>
          </p:cNvSpPr>
          <p:nvPr>
            <p:ph type="sldNum" sz="quarter" idx="12"/>
          </p:nvPr>
        </p:nvSpPr>
        <p:spPr/>
        <p:txBody>
          <a:bodyPr/>
          <a:lstStyle/>
          <a:p>
            <a:fld id="{19A94927-A6F2-C845-8D62-6C746276BEDD}" type="slidenum">
              <a:rPr lang="en-US" smtClean="0"/>
              <a:t>22</a:t>
            </a:fld>
            <a:endParaRPr lang="en-US"/>
          </a:p>
        </p:txBody>
      </p:sp>
      <p:graphicFrame>
        <p:nvGraphicFramePr>
          <p:cNvPr id="8" name="Content Placeholder 7">
            <a:extLst>
              <a:ext uri="{FF2B5EF4-FFF2-40B4-BE49-F238E27FC236}">
                <a16:creationId xmlns:a16="http://schemas.microsoft.com/office/drawing/2014/main" id="{234ABE07-B6A8-5486-F666-0A7091ADA329}"/>
              </a:ext>
            </a:extLst>
          </p:cNvPr>
          <p:cNvGraphicFramePr>
            <a:graphicFrameLocks noGrp="1"/>
          </p:cNvGraphicFramePr>
          <p:nvPr>
            <p:ph idx="4294967295"/>
            <p:extLst>
              <p:ext uri="{D42A27DB-BD31-4B8C-83A1-F6EECF244321}">
                <p14:modId xmlns:p14="http://schemas.microsoft.com/office/powerpoint/2010/main" val="3318507240"/>
              </p:ext>
            </p:extLst>
          </p:nvPr>
        </p:nvGraphicFramePr>
        <p:xfrm>
          <a:off x="1563624" y="2753933"/>
          <a:ext cx="9317736" cy="3605425"/>
        </p:xfrm>
        <a:graphic>
          <a:graphicData uri="http://schemas.openxmlformats.org/drawingml/2006/table">
            <a:tbl>
              <a:tblPr firstRow="1" firstCol="1" bandRow="1"/>
              <a:tblGrid>
                <a:gridCol w="4754057">
                  <a:extLst>
                    <a:ext uri="{9D8B030D-6E8A-4147-A177-3AD203B41FA5}">
                      <a16:colId xmlns:a16="http://schemas.microsoft.com/office/drawing/2014/main" val="1997807763"/>
                    </a:ext>
                  </a:extLst>
                </a:gridCol>
                <a:gridCol w="4563679">
                  <a:extLst>
                    <a:ext uri="{9D8B030D-6E8A-4147-A177-3AD203B41FA5}">
                      <a16:colId xmlns:a16="http://schemas.microsoft.com/office/drawing/2014/main" val="706875583"/>
                    </a:ext>
                  </a:extLst>
                </a:gridCol>
              </a:tblGrid>
              <a:tr h="432106">
                <a:tc>
                  <a:txBody>
                    <a:bodyPr/>
                    <a:lstStyle/>
                    <a:p>
                      <a:pPr marL="0" marR="0" algn="ctr">
                        <a:lnSpc>
                          <a:spcPct val="150000"/>
                        </a:lnSpc>
                        <a:spcAft>
                          <a:spcPts val="800"/>
                        </a:spcAft>
                        <a:buNone/>
                      </a:pPr>
                      <a:r>
                        <a:rPr lang="en-IN" sz="2800" b="1" kern="100" dirty="0">
                          <a:effectLst/>
                          <a:latin typeface="Times New Roman" panose="02020603050405020304" pitchFamily="18" charset="0"/>
                          <a:ea typeface="Calibri" panose="020F0502020204030204" pitchFamily="34" charset="0"/>
                          <a:cs typeface="Times New Roman" panose="02020603050405020304" pitchFamily="18" charset="0"/>
                        </a:rPr>
                        <a:t>Category</a:t>
                      </a:r>
                      <a:endPar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50000"/>
                        </a:lnSpc>
                        <a:spcAft>
                          <a:spcPts val="800"/>
                        </a:spcAft>
                        <a:buNone/>
                      </a:pPr>
                      <a:r>
                        <a:rPr lang="en-IN" sz="2800" b="1" kern="100" dirty="0">
                          <a:effectLst/>
                          <a:latin typeface="Times New Roman" panose="02020603050405020304" pitchFamily="18" charset="0"/>
                          <a:ea typeface="Calibri" panose="020F0502020204030204" pitchFamily="34" charset="0"/>
                          <a:cs typeface="Times New Roman" panose="02020603050405020304" pitchFamily="18" charset="0"/>
                        </a:rPr>
                        <a:t>Honorarium rate</a:t>
                      </a:r>
                      <a:endPar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13900445"/>
                  </a:ext>
                </a:extLst>
              </a:tr>
              <a:tr h="914041">
                <a:tc>
                  <a:txBody>
                    <a:bodyPr/>
                    <a:lstStyle/>
                    <a:p>
                      <a:pPr marL="0" marR="0" algn="l">
                        <a:lnSpc>
                          <a:spcPct val="100000"/>
                        </a:lnSpc>
                        <a:spcAft>
                          <a:spcPts val="800"/>
                        </a:spcAft>
                        <a:buNone/>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Returning Officer/Assistant Returning Officer</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a:lnSpc>
                          <a:spcPct val="100000"/>
                        </a:lnSpc>
                        <a:spcAft>
                          <a:spcPts val="800"/>
                        </a:spcAft>
                        <a:buNone/>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Not more than 15 days of basic pay.</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08347051"/>
                  </a:ext>
                </a:extLst>
              </a:tr>
              <a:tr h="432106">
                <a:tc>
                  <a:txBody>
                    <a:bodyPr/>
                    <a:lstStyle/>
                    <a:p>
                      <a:pPr marL="0" marR="0" algn="l">
                        <a:lnSpc>
                          <a:spcPct val="150000"/>
                        </a:lnSpc>
                        <a:spcAft>
                          <a:spcPts val="800"/>
                        </a:spcAft>
                        <a:buNone/>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Polling Personnel</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a:lnSpc>
                          <a:spcPct val="150000"/>
                        </a:lnSpc>
                        <a:spcAft>
                          <a:spcPts val="800"/>
                        </a:spcAft>
                        <a:buNone/>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Not more than Rs.1000/-.</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5652770"/>
                  </a:ext>
                </a:extLst>
              </a:tr>
              <a:tr h="432106">
                <a:tc gridSpan="2">
                  <a:txBody>
                    <a:bodyPr/>
                    <a:lstStyle/>
                    <a:p>
                      <a:pPr marL="457200" marR="0" indent="-457200" algn="l">
                        <a:lnSpc>
                          <a:spcPct val="100000"/>
                        </a:lnSpc>
                        <a:spcAft>
                          <a:spcPts val="800"/>
                        </a:spcAft>
                        <a:buFont typeface="Arial" panose="020B0604020202020204" pitchFamily="34" charset="0"/>
                        <a:buChar char="•"/>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The dues of the remuneration have to be paid by societies to CEA, which is in turn paid subsequently to RO &amp; ARO as per Rule 19T.</a:t>
                      </a:r>
                    </a:p>
                    <a:p>
                      <a:pPr marL="457200" marR="0" indent="-457200" algn="l">
                        <a:lnSpc>
                          <a:spcPct val="100000"/>
                        </a:lnSpc>
                        <a:spcAft>
                          <a:spcPts val="800"/>
                        </a:spcAft>
                        <a:buFont typeface="Arial" panose="020B0604020202020204" pitchFamily="34" charset="0"/>
                        <a:buChar char="•"/>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ROs are required to send the details of claim along with basic pay of RO and ARO and PAN copy to </a:t>
                      </a: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CEA.</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marL="0" marR="0" algn="l">
                        <a:lnSpc>
                          <a:spcPct val="150000"/>
                        </a:lnSpc>
                        <a:spcAft>
                          <a:spcPts val="800"/>
                        </a:spcAft>
                        <a:buNone/>
                      </a:pP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99567275"/>
                  </a:ext>
                </a:extLst>
              </a:tr>
            </a:tbl>
          </a:graphicData>
        </a:graphic>
      </p:graphicFrame>
      <p:sp>
        <p:nvSpPr>
          <p:cNvPr id="2" name="Subtitle 2">
            <a:extLst>
              <a:ext uri="{FF2B5EF4-FFF2-40B4-BE49-F238E27FC236}">
                <a16:creationId xmlns:a16="http://schemas.microsoft.com/office/drawing/2014/main" id="{5662AA4F-D38E-89C2-0951-50982F66AAC4}"/>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4000" b="1" dirty="0">
                <a:latin typeface="Times New Roman" panose="02020603050405020304" pitchFamily="18" charset="0"/>
                <a:cs typeface="Times New Roman" panose="02020603050405020304" pitchFamily="18" charset="0"/>
              </a:rPr>
              <a:t>Remuneration for conduct of Elections </a:t>
            </a:r>
            <a:endParaRPr lang="en-US" sz="40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406852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D4B6F3-5E17-C86C-85D5-5FDAA9FE66CE}"/>
              </a:ext>
            </a:extLst>
          </p:cNvPr>
          <p:cNvSpPr>
            <a:spLocks noGrp="1"/>
          </p:cNvSpPr>
          <p:nvPr>
            <p:ph idx="1"/>
          </p:nvPr>
        </p:nvSpPr>
        <p:spPr>
          <a:xfrm>
            <a:off x="838200" y="977721"/>
            <a:ext cx="10515600" cy="4942067"/>
          </a:xfrm>
        </p:spPr>
        <p:txBody>
          <a:bodyPr>
            <a:noAutofit/>
          </a:bodyPr>
          <a:lstStyle/>
          <a:p>
            <a:r>
              <a:rPr lang="en-IN" dirty="0">
                <a:latin typeface="Times New Roman" panose="02020603050405020304" pitchFamily="18" charset="0"/>
                <a:cs typeface="Times New Roman" panose="02020603050405020304" pitchFamily="18" charset="0"/>
              </a:rPr>
              <a:t>There is no notification issued by Returning Officer for the election.</a:t>
            </a:r>
          </a:p>
          <a:p>
            <a:r>
              <a:rPr lang="en-IN" dirty="0">
                <a:latin typeface="Times New Roman" panose="02020603050405020304" pitchFamily="18" charset="0"/>
                <a:cs typeface="Times New Roman" panose="02020603050405020304" pitchFamily="18" charset="0"/>
              </a:rPr>
              <a:t>Election Notification has been signed by CEO of the Society.</a:t>
            </a:r>
          </a:p>
          <a:p>
            <a:r>
              <a:rPr lang="en-IN" dirty="0">
                <a:latin typeface="Times New Roman" panose="02020603050405020304" pitchFamily="18" charset="0"/>
                <a:cs typeface="Times New Roman" panose="02020603050405020304" pitchFamily="18" charset="0"/>
              </a:rPr>
              <a:t>Notification has not been published on the website of the Society.</a:t>
            </a:r>
          </a:p>
          <a:p>
            <a:r>
              <a:rPr lang="en-IN" dirty="0">
                <a:latin typeface="Times New Roman" panose="02020603050405020304" pitchFamily="18" charset="0"/>
                <a:cs typeface="Times New Roman" panose="02020603050405020304" pitchFamily="18" charset="0"/>
              </a:rPr>
              <a:t>Returning Officer has granted relaxation in conditions at the time of scrutiny of nominations.</a:t>
            </a:r>
          </a:p>
          <a:p>
            <a:r>
              <a:rPr lang="en-IN" dirty="0">
                <a:latin typeface="Times New Roman" panose="02020603050405020304" pitchFamily="18" charset="0"/>
                <a:cs typeface="Times New Roman" panose="02020603050405020304" pitchFamily="18" charset="0"/>
              </a:rPr>
              <a:t>Objections filed during nomination has not been disposed.</a:t>
            </a:r>
          </a:p>
          <a:p>
            <a:r>
              <a:rPr lang="en-IN" dirty="0">
                <a:latin typeface="Times New Roman" panose="02020603050405020304" pitchFamily="18" charset="0"/>
                <a:cs typeface="Times New Roman" panose="02020603050405020304" pitchFamily="18" charset="0"/>
              </a:rPr>
              <a:t>Objections filed during election of Office Bearer not disposed by Speaking Order.</a:t>
            </a:r>
          </a:p>
          <a:p>
            <a:r>
              <a:rPr lang="en-IN" dirty="0">
                <a:latin typeface="Times New Roman" panose="02020603050405020304" pitchFamily="18" charset="0"/>
                <a:cs typeface="Times New Roman" panose="02020603050405020304" pitchFamily="18" charset="0"/>
              </a:rPr>
              <a:t>Election notification does not contain the number of Directors to be elected.                                                                                      </a:t>
            </a:r>
          </a:p>
        </p:txBody>
      </p:sp>
      <p:sp>
        <p:nvSpPr>
          <p:cNvPr id="4" name="Subtitle 2">
            <a:extLst>
              <a:ext uri="{FF2B5EF4-FFF2-40B4-BE49-F238E27FC236}">
                <a16:creationId xmlns:a16="http://schemas.microsoft.com/office/drawing/2014/main" id="{7F459626-B882-81EA-90FD-2D73A3CA1736}"/>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4000" b="1" dirty="0">
                <a:latin typeface="Times New Roman" panose="02020603050405020304" pitchFamily="18" charset="0"/>
                <a:cs typeface="Times New Roman" panose="02020603050405020304" pitchFamily="18" charset="0"/>
              </a:rPr>
              <a:t>Take Care</a:t>
            </a:r>
            <a:endParaRPr lang="en-US" sz="4000" b="1" dirty="0">
              <a:latin typeface="Times New Roman" panose="02020603050405020304" pitchFamily="18" charset="0"/>
              <a:ea typeface="Nirmala UI" panose="020B0502040204020203" pitchFamily="34" charset="0"/>
              <a:cs typeface="Times New Roman" panose="02020603050405020304" pitchFamily="18" charset="0"/>
            </a:endParaRPr>
          </a:p>
        </p:txBody>
      </p:sp>
      <p:sp>
        <p:nvSpPr>
          <p:cNvPr id="7" name="Footer Placeholder 3">
            <a:extLst>
              <a:ext uri="{FF2B5EF4-FFF2-40B4-BE49-F238E27FC236}">
                <a16:creationId xmlns:a16="http://schemas.microsoft.com/office/drawing/2014/main" id="{4E09B928-A0AA-C5DE-A6CD-46E925A32080}"/>
              </a:ext>
            </a:extLst>
          </p:cNvPr>
          <p:cNvSpPr>
            <a:spLocks noGrp="1"/>
          </p:cNvSpPr>
          <p:nvPr>
            <p:ph type="ftr" sz="quarter" idx="11"/>
          </p:nvPr>
        </p:nvSpPr>
        <p:spPr>
          <a:xfrm>
            <a:off x="4038600" y="6356350"/>
            <a:ext cx="4114800" cy="365125"/>
          </a:xfrm>
        </p:spPr>
        <p:txBody>
          <a:bodyPr/>
          <a:lstStyle/>
          <a:p>
            <a:r>
              <a:rPr lang="en-US" dirty="0"/>
              <a:t>Cooperative Election Authority</a:t>
            </a:r>
          </a:p>
        </p:txBody>
      </p:sp>
      <p:sp>
        <p:nvSpPr>
          <p:cNvPr id="2" name="Slide Number Placeholder 1">
            <a:extLst>
              <a:ext uri="{FF2B5EF4-FFF2-40B4-BE49-F238E27FC236}">
                <a16:creationId xmlns:a16="http://schemas.microsoft.com/office/drawing/2014/main" id="{15CB19A6-3C0F-E43C-A034-BDB27F6B3045}"/>
              </a:ext>
            </a:extLst>
          </p:cNvPr>
          <p:cNvSpPr>
            <a:spLocks noGrp="1"/>
          </p:cNvSpPr>
          <p:nvPr>
            <p:ph type="sldNum" sz="quarter" idx="12"/>
          </p:nvPr>
        </p:nvSpPr>
        <p:spPr/>
        <p:txBody>
          <a:bodyPr/>
          <a:lstStyle/>
          <a:p>
            <a:fld id="{8CE27DF5-870A-4908-85BD-7DCDD2424414}" type="slidenum">
              <a:rPr lang="en-GB" smtClean="0"/>
              <a:t>23</a:t>
            </a:fld>
            <a:endParaRPr lang="en-GB"/>
          </a:p>
        </p:txBody>
      </p:sp>
    </p:spTree>
    <p:extLst>
      <p:ext uri="{BB962C8B-B14F-4D97-AF65-F5344CB8AC3E}">
        <p14:creationId xmlns:p14="http://schemas.microsoft.com/office/powerpoint/2010/main" val="500625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BDF04-27C0-3D9A-6534-5FAC6F6BC4C7}"/>
            </a:ext>
          </a:extLst>
        </p:cNvPr>
        <p:cNvGrpSpPr/>
        <p:nvPr/>
      </p:nvGrpSpPr>
      <p:grpSpPr>
        <a:xfrm>
          <a:off x="0" y="0"/>
          <a:ext cx="0" cy="0"/>
          <a:chOff x="0" y="0"/>
          <a:chExt cx="0" cy="0"/>
        </a:xfrm>
      </p:grpSpPr>
      <p:sp>
        <p:nvSpPr>
          <p:cNvPr id="4" name="Subtitle 2">
            <a:extLst>
              <a:ext uri="{FF2B5EF4-FFF2-40B4-BE49-F238E27FC236}">
                <a16:creationId xmlns:a16="http://schemas.microsoft.com/office/drawing/2014/main" id="{A76F1E74-7932-9745-0E7C-FC1E97893BDA}"/>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4000" b="1" dirty="0">
                <a:latin typeface="Times New Roman" panose="02020603050405020304" pitchFamily="18" charset="0"/>
                <a:cs typeface="Times New Roman" panose="02020603050405020304" pitchFamily="18" charset="0"/>
              </a:rPr>
              <a:t>Take Care</a:t>
            </a:r>
            <a:endParaRPr lang="en-US" sz="4000" b="1" dirty="0">
              <a:latin typeface="Times New Roman" panose="02020603050405020304" pitchFamily="18" charset="0"/>
              <a:ea typeface="Nirmala UI" panose="020B0502040204020203" pitchFamily="34" charset="0"/>
              <a:cs typeface="Times New Roman" panose="02020603050405020304" pitchFamily="18" charset="0"/>
            </a:endParaRPr>
          </a:p>
        </p:txBody>
      </p:sp>
      <p:sp>
        <p:nvSpPr>
          <p:cNvPr id="7" name="Footer Placeholder 3">
            <a:extLst>
              <a:ext uri="{FF2B5EF4-FFF2-40B4-BE49-F238E27FC236}">
                <a16:creationId xmlns:a16="http://schemas.microsoft.com/office/drawing/2014/main" id="{617EEDBD-6E2E-2890-94F8-2DA65FB2D696}"/>
              </a:ext>
            </a:extLst>
          </p:cNvPr>
          <p:cNvSpPr>
            <a:spLocks noGrp="1"/>
          </p:cNvSpPr>
          <p:nvPr>
            <p:ph type="ftr" sz="quarter" idx="11"/>
          </p:nvPr>
        </p:nvSpPr>
        <p:spPr>
          <a:xfrm>
            <a:off x="4038600" y="6356350"/>
            <a:ext cx="4114800" cy="365125"/>
          </a:xfrm>
        </p:spPr>
        <p:txBody>
          <a:bodyPr/>
          <a:lstStyle/>
          <a:p>
            <a:r>
              <a:rPr lang="en-US" dirty="0"/>
              <a:t>Cooperative Election Authority</a:t>
            </a:r>
          </a:p>
        </p:txBody>
      </p:sp>
      <p:sp>
        <p:nvSpPr>
          <p:cNvPr id="9" name="Content Placeholder 2">
            <a:extLst>
              <a:ext uri="{FF2B5EF4-FFF2-40B4-BE49-F238E27FC236}">
                <a16:creationId xmlns:a16="http://schemas.microsoft.com/office/drawing/2014/main" id="{AFC4653C-32CF-A5B4-63FA-C89DB5EF07F7}"/>
              </a:ext>
            </a:extLst>
          </p:cNvPr>
          <p:cNvSpPr>
            <a:spLocks noGrp="1"/>
          </p:cNvSpPr>
          <p:nvPr>
            <p:ph idx="1"/>
          </p:nvPr>
        </p:nvSpPr>
        <p:spPr>
          <a:xfrm>
            <a:off x="838200" y="1586616"/>
            <a:ext cx="10515600" cy="4351338"/>
          </a:xfrm>
        </p:spPr>
        <p:txBody>
          <a:bodyPr>
            <a:noAutofit/>
          </a:bodyPr>
          <a:lstStyle/>
          <a:p>
            <a:pPr algn="just"/>
            <a:r>
              <a:rPr lang="en-IN" dirty="0">
                <a:latin typeface="Times New Roman" panose="02020603050405020304" pitchFamily="18" charset="0"/>
                <a:cs typeface="Times New Roman" panose="02020603050405020304" pitchFamily="18" charset="0"/>
              </a:rPr>
              <a:t>The election notification does not indicate venue for filing nomination and the name of the accepting authority.</a:t>
            </a:r>
          </a:p>
          <a:p>
            <a:pPr algn="just"/>
            <a:r>
              <a:rPr lang="en-IN" dirty="0">
                <a:latin typeface="Times New Roman" panose="02020603050405020304" pitchFamily="18" charset="0"/>
                <a:cs typeface="Times New Roman" panose="02020603050405020304" pitchFamily="18" charset="0"/>
              </a:rPr>
              <a:t>There is no report of Returning Officer to CEA along with Forms 19M and 19N.</a:t>
            </a:r>
          </a:p>
          <a:p>
            <a:pPr algn="just"/>
            <a:r>
              <a:rPr lang="en-IN" dirty="0">
                <a:latin typeface="Times New Roman" panose="02020603050405020304" pitchFamily="18" charset="0"/>
                <a:cs typeface="Times New Roman" panose="02020603050405020304" pitchFamily="18" charset="0"/>
              </a:rPr>
              <a:t>Form 19M / 19 N has been signed by ARO.</a:t>
            </a:r>
          </a:p>
          <a:p>
            <a:pPr algn="just"/>
            <a:r>
              <a:rPr lang="en-IN" dirty="0">
                <a:latin typeface="Times New Roman" panose="02020603050405020304" pitchFamily="18" charset="0"/>
                <a:cs typeface="Times New Roman" panose="02020603050405020304" pitchFamily="18" charset="0"/>
              </a:rPr>
              <a:t>The election programme has not been published in all the States of operation of the Multi State Cooperative Society.</a:t>
            </a:r>
          </a:p>
          <a:p>
            <a:pPr algn="just"/>
            <a:r>
              <a:rPr lang="en-IN" dirty="0">
                <a:latin typeface="Times New Roman" panose="02020603050405020304" pitchFamily="18" charset="0"/>
                <a:cs typeface="Times New Roman" panose="02020603050405020304" pitchFamily="18" charset="0"/>
              </a:rPr>
              <a:t>Election of Office bearers and Board of Directors have been done without getting approval of CEA.</a:t>
            </a:r>
          </a:p>
          <a:p>
            <a:pPr algn="just"/>
            <a:r>
              <a:rPr lang="en-IN" dirty="0">
                <a:latin typeface="Times New Roman" panose="02020603050405020304" pitchFamily="18" charset="0"/>
                <a:cs typeface="Times New Roman" panose="02020603050405020304" pitchFamily="18" charset="0"/>
              </a:rPr>
              <a:t>In case of arbitration, non-appearance or absence of filing objections before the arbitration by RO.</a:t>
            </a:r>
          </a:p>
        </p:txBody>
      </p:sp>
      <p:sp>
        <p:nvSpPr>
          <p:cNvPr id="2" name="Slide Number Placeholder 1">
            <a:extLst>
              <a:ext uri="{FF2B5EF4-FFF2-40B4-BE49-F238E27FC236}">
                <a16:creationId xmlns:a16="http://schemas.microsoft.com/office/drawing/2014/main" id="{262A48E0-056E-93D7-EA69-0FE2B08A2FAE}"/>
              </a:ext>
            </a:extLst>
          </p:cNvPr>
          <p:cNvSpPr>
            <a:spLocks noGrp="1"/>
          </p:cNvSpPr>
          <p:nvPr>
            <p:ph type="sldNum" sz="quarter" idx="12"/>
          </p:nvPr>
        </p:nvSpPr>
        <p:spPr/>
        <p:txBody>
          <a:bodyPr/>
          <a:lstStyle/>
          <a:p>
            <a:fld id="{8CE27DF5-870A-4908-85BD-7DCDD2424414}" type="slidenum">
              <a:rPr lang="en-GB" smtClean="0"/>
              <a:t>24</a:t>
            </a:fld>
            <a:endParaRPr lang="en-GB"/>
          </a:p>
        </p:txBody>
      </p:sp>
    </p:spTree>
    <p:extLst>
      <p:ext uri="{BB962C8B-B14F-4D97-AF65-F5344CB8AC3E}">
        <p14:creationId xmlns:p14="http://schemas.microsoft.com/office/powerpoint/2010/main" val="1929488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5B26C447-FE60-5878-F2FD-F4943850BE5B}"/>
              </a:ext>
            </a:extLst>
          </p:cNvPr>
          <p:cNvGraphicFramePr>
            <a:graphicFrameLocks noGrp="1"/>
          </p:cNvGraphicFramePr>
          <p:nvPr>
            <p:ph idx="1"/>
            <p:extLst>
              <p:ext uri="{D42A27DB-BD31-4B8C-83A1-F6EECF244321}">
                <p14:modId xmlns:p14="http://schemas.microsoft.com/office/powerpoint/2010/main" val="1214971960"/>
              </p:ext>
            </p:extLst>
          </p:nvPr>
        </p:nvGraphicFramePr>
        <p:xfrm>
          <a:off x="1971167" y="1454091"/>
          <a:ext cx="8249666" cy="4712400"/>
        </p:xfrm>
        <a:graphic>
          <a:graphicData uri="http://schemas.openxmlformats.org/drawingml/2006/table">
            <a:tbl>
              <a:tblPr firstRow="1" firstCol="1" bandRow="1"/>
              <a:tblGrid>
                <a:gridCol w="762000">
                  <a:extLst>
                    <a:ext uri="{9D8B030D-6E8A-4147-A177-3AD203B41FA5}">
                      <a16:colId xmlns:a16="http://schemas.microsoft.com/office/drawing/2014/main" val="219582369"/>
                    </a:ext>
                  </a:extLst>
                </a:gridCol>
                <a:gridCol w="4552442">
                  <a:extLst>
                    <a:ext uri="{9D8B030D-6E8A-4147-A177-3AD203B41FA5}">
                      <a16:colId xmlns:a16="http://schemas.microsoft.com/office/drawing/2014/main" val="3171909866"/>
                    </a:ext>
                  </a:extLst>
                </a:gridCol>
                <a:gridCol w="2935224">
                  <a:extLst>
                    <a:ext uri="{9D8B030D-6E8A-4147-A177-3AD203B41FA5}">
                      <a16:colId xmlns:a16="http://schemas.microsoft.com/office/drawing/2014/main" val="4071223319"/>
                    </a:ext>
                  </a:extLst>
                </a:gridCol>
              </a:tblGrid>
              <a:tr h="0">
                <a:tc>
                  <a:txBody>
                    <a:bodyPr/>
                    <a:lstStyle/>
                    <a:p>
                      <a:pPr marL="0" marR="0" algn="ctr">
                        <a:lnSpc>
                          <a:spcPct val="150000"/>
                        </a:lnSpc>
                        <a:spcAft>
                          <a:spcPts val="800"/>
                        </a:spcAft>
                        <a:buNone/>
                      </a:pPr>
                      <a:r>
                        <a:rPr lang="en-IN" sz="2000" b="1" kern="100">
                          <a:effectLst/>
                          <a:latin typeface="Times New Roman" panose="02020603050405020304" pitchFamily="18" charset="0"/>
                          <a:ea typeface="Calibri" panose="020F0502020204030204" pitchFamily="34" charset="0"/>
                          <a:cs typeface="Times New Roman" panose="02020603050405020304" pitchFamily="18" charset="0"/>
                        </a:rPr>
                        <a:t>S.No.</a:t>
                      </a:r>
                      <a:endParaRPr lang="en-US" sz="2000" b="1"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50000"/>
                        </a:lnSpc>
                        <a:spcAft>
                          <a:spcPts val="800"/>
                        </a:spcAft>
                        <a:buNone/>
                      </a:pPr>
                      <a:r>
                        <a:rPr lang="en-IN" sz="2000" b="1" kern="100" dirty="0">
                          <a:effectLst/>
                          <a:latin typeface="Times New Roman" panose="02020603050405020304" pitchFamily="18" charset="0"/>
                          <a:ea typeface="Calibri" panose="020F0502020204030204" pitchFamily="34" charset="0"/>
                          <a:cs typeface="Times New Roman" panose="02020603050405020304" pitchFamily="18" charset="0"/>
                        </a:rPr>
                        <a:t>Do</a:t>
                      </a:r>
                      <a:endPar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50000"/>
                        </a:lnSpc>
                        <a:spcAft>
                          <a:spcPts val="800"/>
                        </a:spcAft>
                        <a:buNone/>
                      </a:pPr>
                      <a:r>
                        <a:rPr lang="en-IN" sz="2000" b="1" kern="100" dirty="0">
                          <a:effectLst/>
                          <a:latin typeface="Times New Roman" panose="02020603050405020304" pitchFamily="18" charset="0"/>
                          <a:ea typeface="Calibri" panose="020F0502020204030204" pitchFamily="34" charset="0"/>
                          <a:cs typeface="Times New Roman" panose="02020603050405020304" pitchFamily="18" charset="0"/>
                        </a:rPr>
                        <a:t>Don’ts</a:t>
                      </a:r>
                      <a:endPar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76937803"/>
                  </a:ext>
                </a:extLst>
              </a:tr>
              <a:tr h="0">
                <a:tc>
                  <a:txBody>
                    <a:bodyPr/>
                    <a:lstStyle/>
                    <a:p>
                      <a:pPr marL="0" marR="0" algn="ctr">
                        <a:lnSpc>
                          <a:spcPct val="150000"/>
                        </a:lnSpc>
                        <a:spcAft>
                          <a:spcPts val="800"/>
                        </a:spcAft>
                        <a:buNone/>
                      </a:pPr>
                      <a:r>
                        <a:rPr lang="en-IN" sz="2000" kern="100">
                          <a:effectLst/>
                          <a:latin typeface="Times New Roman" panose="02020603050405020304" pitchFamily="18" charset="0"/>
                          <a:ea typeface="Calibri" panose="020F0502020204030204" pitchFamily="34" charset="0"/>
                          <a:cs typeface="Times New Roman" panose="02020603050405020304" pitchFamily="18" charset="0"/>
                        </a:rPr>
                        <a:t>1.</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a:lnSpc>
                          <a:spcPct val="100000"/>
                        </a:lnSpc>
                        <a:spcAft>
                          <a:spcPts val="800"/>
                        </a:spcAft>
                        <a:buNone/>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Understand the bye-laws of the Society and spend sufficient time with CEO of the Society personally.</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a:lnSpc>
                          <a:spcPct val="100000"/>
                        </a:lnSpc>
                        <a:spcAft>
                          <a:spcPts val="800"/>
                        </a:spcAft>
                        <a:buNone/>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Do not take the election of Cooperatives lightly.</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07750942"/>
                  </a:ext>
                </a:extLst>
              </a:tr>
              <a:tr h="0">
                <a:tc>
                  <a:txBody>
                    <a:bodyPr/>
                    <a:lstStyle/>
                    <a:p>
                      <a:pPr marL="0" marR="0" algn="ctr">
                        <a:lnSpc>
                          <a:spcPct val="150000"/>
                        </a:lnSpc>
                        <a:spcAft>
                          <a:spcPts val="800"/>
                        </a:spcAft>
                        <a:buNone/>
                      </a:pPr>
                      <a:r>
                        <a:rPr lang="en-IN" sz="2000" kern="100">
                          <a:effectLst/>
                          <a:latin typeface="Times New Roman" panose="02020603050405020304" pitchFamily="18" charset="0"/>
                          <a:ea typeface="Calibri" panose="020F0502020204030204" pitchFamily="34" charset="0"/>
                          <a:cs typeface="Times New Roman" panose="02020603050405020304" pitchFamily="18" charset="0"/>
                        </a:rPr>
                        <a:t>2.</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a:lnSpc>
                          <a:spcPct val="150000"/>
                        </a:lnSpc>
                        <a:spcAft>
                          <a:spcPts val="800"/>
                        </a:spcAft>
                        <a:buNone/>
                      </a:pPr>
                      <a:r>
                        <a:rPr lang="en-IN" sz="2000" kern="100">
                          <a:effectLst/>
                          <a:latin typeface="Times New Roman" panose="02020603050405020304" pitchFamily="18" charset="0"/>
                          <a:ea typeface="Calibri" panose="020F0502020204030204" pitchFamily="34" charset="0"/>
                          <a:cs typeface="Times New Roman" panose="02020603050405020304" pitchFamily="18" charset="0"/>
                        </a:rPr>
                        <a:t>Visit the office of the Society, if possible.</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a:lnSpc>
                          <a:spcPct val="100000"/>
                        </a:lnSpc>
                        <a:spcAft>
                          <a:spcPts val="800"/>
                        </a:spcAft>
                        <a:buNone/>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Normally do not delegate scrutiny of nomination to ARO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53102182"/>
                  </a:ext>
                </a:extLst>
              </a:tr>
              <a:tr h="0">
                <a:tc>
                  <a:txBody>
                    <a:bodyPr/>
                    <a:lstStyle/>
                    <a:p>
                      <a:pPr marL="0" marR="0" algn="ctr">
                        <a:lnSpc>
                          <a:spcPct val="150000"/>
                        </a:lnSpc>
                        <a:spcAft>
                          <a:spcPts val="800"/>
                        </a:spcAft>
                        <a:buNone/>
                      </a:pPr>
                      <a:r>
                        <a:rPr lang="en-IN" sz="2000" kern="100">
                          <a:effectLst/>
                          <a:latin typeface="Times New Roman" panose="02020603050405020304" pitchFamily="18" charset="0"/>
                          <a:ea typeface="Calibri" panose="020F0502020204030204" pitchFamily="34" charset="0"/>
                          <a:cs typeface="Times New Roman" panose="02020603050405020304" pitchFamily="18" charset="0"/>
                        </a:rPr>
                        <a:t>3.</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a:lnSpc>
                          <a:spcPct val="100000"/>
                        </a:lnSpc>
                        <a:spcAft>
                          <a:spcPts val="800"/>
                        </a:spcAft>
                        <a:buNone/>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Understand about number of directors to be elected and reservation.</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a:lnSpc>
                          <a:spcPct val="150000"/>
                        </a:lnSpc>
                        <a:spcAft>
                          <a:spcPts val="800"/>
                        </a:spcAft>
                        <a:buNone/>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804874"/>
                  </a:ext>
                </a:extLst>
              </a:tr>
              <a:tr h="0">
                <a:tc>
                  <a:txBody>
                    <a:bodyPr/>
                    <a:lstStyle/>
                    <a:p>
                      <a:pPr marL="0" marR="0" algn="ctr">
                        <a:lnSpc>
                          <a:spcPct val="150000"/>
                        </a:lnSpc>
                        <a:spcAft>
                          <a:spcPts val="800"/>
                        </a:spcAft>
                        <a:buNone/>
                      </a:pPr>
                      <a:r>
                        <a:rPr lang="en-IN" sz="2000" kern="100">
                          <a:effectLst/>
                          <a:latin typeface="Times New Roman" panose="02020603050405020304" pitchFamily="18" charset="0"/>
                          <a:ea typeface="Calibri" panose="020F0502020204030204" pitchFamily="34" charset="0"/>
                          <a:cs typeface="Times New Roman" panose="02020603050405020304" pitchFamily="18" charset="0"/>
                        </a:rPr>
                        <a:t>4.</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a:lnSpc>
                          <a:spcPct val="100000"/>
                        </a:lnSpc>
                        <a:spcAft>
                          <a:spcPts val="800"/>
                        </a:spcAft>
                        <a:buNone/>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Understand-Who can contest for the Board of Director?</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a:lnSpc>
                          <a:spcPct val="150000"/>
                        </a:lnSpc>
                        <a:spcAft>
                          <a:spcPts val="800"/>
                        </a:spcAft>
                        <a:buNone/>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0971010"/>
                  </a:ext>
                </a:extLst>
              </a:tr>
              <a:tr h="0">
                <a:tc>
                  <a:txBody>
                    <a:bodyPr/>
                    <a:lstStyle/>
                    <a:p>
                      <a:pPr marL="0" marR="0" algn="ctr">
                        <a:lnSpc>
                          <a:spcPct val="150000"/>
                        </a:lnSpc>
                        <a:spcAft>
                          <a:spcPts val="800"/>
                        </a:spcAft>
                        <a:buNone/>
                      </a:pPr>
                      <a:r>
                        <a:rPr lang="en-IN" sz="2000" kern="100">
                          <a:effectLst/>
                          <a:latin typeface="Times New Roman" panose="02020603050405020304" pitchFamily="18" charset="0"/>
                          <a:ea typeface="Calibri" panose="020F0502020204030204" pitchFamily="34" charset="0"/>
                          <a:cs typeface="Times New Roman" panose="02020603050405020304" pitchFamily="18" charset="0"/>
                        </a:rPr>
                        <a:t>5.</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a:lnSpc>
                          <a:spcPct val="150000"/>
                        </a:lnSpc>
                        <a:spcAft>
                          <a:spcPts val="800"/>
                        </a:spcAft>
                        <a:buNone/>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Understand- Who can vote for the Director?</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a:lnSpc>
                          <a:spcPct val="150000"/>
                        </a:lnSpc>
                        <a:spcAft>
                          <a:spcPts val="800"/>
                        </a:spcAft>
                        <a:buNone/>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93051424"/>
                  </a:ext>
                </a:extLst>
              </a:tr>
              <a:tr h="0">
                <a:tc>
                  <a:txBody>
                    <a:bodyPr/>
                    <a:lstStyle/>
                    <a:p>
                      <a:pPr marL="0" marR="0" algn="ctr">
                        <a:lnSpc>
                          <a:spcPct val="150000"/>
                        </a:lnSpc>
                        <a:spcAft>
                          <a:spcPts val="800"/>
                        </a:spcAft>
                        <a:buNone/>
                      </a:pPr>
                      <a:r>
                        <a:rPr lang="en-IN" sz="2000" kern="100">
                          <a:effectLst/>
                          <a:latin typeface="Times New Roman" panose="02020603050405020304" pitchFamily="18" charset="0"/>
                          <a:ea typeface="Calibri" panose="020F0502020204030204" pitchFamily="34" charset="0"/>
                          <a:cs typeface="Times New Roman" panose="02020603050405020304" pitchFamily="18" charset="0"/>
                        </a:rPr>
                        <a:t>6.</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a:lnSpc>
                          <a:spcPct val="150000"/>
                        </a:lnSpc>
                        <a:spcAft>
                          <a:spcPts val="800"/>
                        </a:spcAft>
                        <a:buNone/>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Understand- What are the constituencies?</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a:lnSpc>
                          <a:spcPct val="150000"/>
                        </a:lnSpc>
                        <a:spcAft>
                          <a:spcPts val="800"/>
                        </a:spcAft>
                        <a:buNone/>
                      </a:pPr>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82028037"/>
                  </a:ext>
                </a:extLst>
              </a:tr>
            </a:tbl>
          </a:graphicData>
        </a:graphic>
      </p:graphicFrame>
      <p:sp>
        <p:nvSpPr>
          <p:cNvPr id="4" name="Footer Placeholder 3">
            <a:extLst>
              <a:ext uri="{FF2B5EF4-FFF2-40B4-BE49-F238E27FC236}">
                <a16:creationId xmlns:a16="http://schemas.microsoft.com/office/drawing/2014/main" id="{6D0C1977-2613-9951-14FB-D7236F734A9D}"/>
              </a:ext>
            </a:extLst>
          </p:cNvPr>
          <p:cNvSpPr>
            <a:spLocks noGrp="1"/>
          </p:cNvSpPr>
          <p:nvPr>
            <p:ph type="ftr" sz="quarter" idx="11"/>
          </p:nvPr>
        </p:nvSpPr>
        <p:spPr/>
        <p:txBody>
          <a:bodyPr/>
          <a:lstStyle/>
          <a:p>
            <a:r>
              <a:rPr lang="en-US" dirty="0"/>
              <a:t>Cooperative Election Authority</a:t>
            </a:r>
          </a:p>
        </p:txBody>
      </p:sp>
      <p:sp>
        <p:nvSpPr>
          <p:cNvPr id="5" name="Slide Number Placeholder 4">
            <a:extLst>
              <a:ext uri="{FF2B5EF4-FFF2-40B4-BE49-F238E27FC236}">
                <a16:creationId xmlns:a16="http://schemas.microsoft.com/office/drawing/2014/main" id="{411945C1-4E86-D0AC-CA8A-915F8A523D4D}"/>
              </a:ext>
            </a:extLst>
          </p:cNvPr>
          <p:cNvSpPr>
            <a:spLocks noGrp="1"/>
          </p:cNvSpPr>
          <p:nvPr>
            <p:ph type="sldNum" sz="quarter" idx="12"/>
          </p:nvPr>
        </p:nvSpPr>
        <p:spPr/>
        <p:txBody>
          <a:bodyPr/>
          <a:lstStyle/>
          <a:p>
            <a:fld id="{19A94927-A6F2-C845-8D62-6C746276BEDD}" type="slidenum">
              <a:rPr lang="en-US" smtClean="0"/>
              <a:t>25</a:t>
            </a:fld>
            <a:endParaRPr lang="en-US"/>
          </a:p>
        </p:txBody>
      </p:sp>
      <p:sp>
        <p:nvSpPr>
          <p:cNvPr id="3" name="Subtitle 2">
            <a:extLst>
              <a:ext uri="{FF2B5EF4-FFF2-40B4-BE49-F238E27FC236}">
                <a16:creationId xmlns:a16="http://schemas.microsoft.com/office/drawing/2014/main" id="{A498EB01-56DE-2EA8-39DD-A67521570033}"/>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GB" sz="4000" b="1" dirty="0">
                <a:latin typeface="Times New Roman" panose="02020603050405020304" pitchFamily="18" charset="0"/>
                <a:cs typeface="Times New Roman" panose="02020603050405020304" pitchFamily="18" charset="0"/>
              </a:rPr>
              <a:t>Do and Don’ts for the Returning Officers</a:t>
            </a:r>
            <a:endParaRPr lang="en-US" sz="40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9131966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0FD6B7A-7955-95D5-68EA-19367E36529B}"/>
              </a:ext>
            </a:extLst>
          </p:cNvPr>
          <p:cNvSpPr>
            <a:spLocks noGrp="1"/>
          </p:cNvSpPr>
          <p:nvPr>
            <p:ph type="ftr" sz="quarter" idx="11"/>
          </p:nvPr>
        </p:nvSpPr>
        <p:spPr/>
        <p:txBody>
          <a:bodyPr/>
          <a:lstStyle/>
          <a:p>
            <a:r>
              <a:rPr lang="en-GB"/>
              <a:t>Cooperative Election Authority</a:t>
            </a:r>
          </a:p>
        </p:txBody>
      </p:sp>
      <p:sp>
        <p:nvSpPr>
          <p:cNvPr id="3" name="Slide Number Placeholder 2">
            <a:extLst>
              <a:ext uri="{FF2B5EF4-FFF2-40B4-BE49-F238E27FC236}">
                <a16:creationId xmlns:a16="http://schemas.microsoft.com/office/drawing/2014/main" id="{D03AE577-2EE1-8B5C-8291-3E923826C92C}"/>
              </a:ext>
            </a:extLst>
          </p:cNvPr>
          <p:cNvSpPr>
            <a:spLocks noGrp="1"/>
          </p:cNvSpPr>
          <p:nvPr>
            <p:ph type="sldNum" sz="quarter" idx="12"/>
          </p:nvPr>
        </p:nvSpPr>
        <p:spPr/>
        <p:txBody>
          <a:bodyPr/>
          <a:lstStyle/>
          <a:p>
            <a:fld id="{8CE27DF5-870A-4908-85BD-7DCDD2424414}" type="slidenum">
              <a:rPr lang="en-GB" smtClean="0"/>
              <a:t>26</a:t>
            </a:fld>
            <a:endParaRPr lang="en-GB" dirty="0"/>
          </a:p>
        </p:txBody>
      </p:sp>
      <p:pic>
        <p:nvPicPr>
          <p:cNvPr id="4" name="Picture 3">
            <a:extLst>
              <a:ext uri="{FF2B5EF4-FFF2-40B4-BE49-F238E27FC236}">
                <a16:creationId xmlns:a16="http://schemas.microsoft.com/office/drawing/2014/main" id="{81ED6FC7-0642-F343-1ACB-6D7D81CA39EC}"/>
              </a:ext>
            </a:extLst>
          </p:cNvPr>
          <p:cNvPicPr>
            <a:picLocks noChangeAspect="1"/>
          </p:cNvPicPr>
          <p:nvPr/>
        </p:nvPicPr>
        <p:blipFill>
          <a:blip r:embed="rId2"/>
          <a:stretch>
            <a:fillRect/>
          </a:stretch>
        </p:blipFill>
        <p:spPr>
          <a:xfrm>
            <a:off x="3047736" y="1714351"/>
            <a:ext cx="6096528" cy="3429297"/>
          </a:xfrm>
          <a:prstGeom prst="rect">
            <a:avLst/>
          </a:prstGeom>
        </p:spPr>
      </p:pic>
    </p:spTree>
    <p:extLst>
      <p:ext uri="{BB962C8B-B14F-4D97-AF65-F5344CB8AC3E}">
        <p14:creationId xmlns:p14="http://schemas.microsoft.com/office/powerpoint/2010/main" val="280704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00200"/>
            <a:ext cx="10515600" cy="3340100"/>
          </a:xfrm>
        </p:spPr>
        <p:txBody>
          <a:bodyPr>
            <a:normAutofit/>
          </a:bodyPr>
          <a:lstStyle/>
          <a:p>
            <a:pPr lvl="0" algn="just"/>
            <a:r>
              <a:rPr lang="en-IN" dirty="0">
                <a:latin typeface="Times New Roman" panose="02020603050405020304" pitchFamily="18" charset="0"/>
                <a:cs typeface="Times New Roman" panose="02020603050405020304" pitchFamily="18" charset="0"/>
              </a:rPr>
              <a:t>Co-operative Societies with objects confine to one State are governed by Entry 32 of the State list (List II of the Seventh Schedule). Provisions of Such entities are governed by respective State co-operative societies Act. </a:t>
            </a:r>
            <a:endParaRPr lang="en-GB" dirty="0">
              <a:latin typeface="Times New Roman" panose="02020603050405020304" pitchFamily="18" charset="0"/>
              <a:cs typeface="Times New Roman" panose="02020603050405020304" pitchFamily="18" charset="0"/>
            </a:endParaRPr>
          </a:p>
          <a:p>
            <a:pPr lvl="0" algn="just"/>
            <a:r>
              <a:rPr lang="en-IN" dirty="0">
                <a:latin typeface="Times New Roman" panose="02020603050405020304" pitchFamily="18" charset="0"/>
                <a:cs typeface="Times New Roman" panose="02020603050405020304" pitchFamily="18" charset="0"/>
              </a:rPr>
              <a:t>Co-operative Societies with objects not confining to one State are governed of Entry number 44 of Union List (List I of the Seventh Schedule). They are governed by Multi State Cooperative Societies Act 2002.</a:t>
            </a:r>
            <a:endParaRPr lang="en-GB"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a:t>Cooperative Election Authority</a:t>
            </a:r>
          </a:p>
        </p:txBody>
      </p:sp>
      <p:sp>
        <p:nvSpPr>
          <p:cNvPr id="5" name="Slide Number Placeholder 4"/>
          <p:cNvSpPr>
            <a:spLocks noGrp="1"/>
          </p:cNvSpPr>
          <p:nvPr>
            <p:ph type="sldNum" sz="quarter" idx="12"/>
          </p:nvPr>
        </p:nvSpPr>
        <p:spPr/>
        <p:txBody>
          <a:bodyPr/>
          <a:lstStyle/>
          <a:p>
            <a:fld id="{19A94927-A6F2-C845-8D62-6C746276BEDD}" type="slidenum">
              <a:rPr lang="en-US" smtClean="0"/>
              <a:t>3</a:t>
            </a:fld>
            <a:endParaRPr lang="en-US"/>
          </a:p>
        </p:txBody>
      </p:sp>
      <p:sp>
        <p:nvSpPr>
          <p:cNvPr id="6" name="Subtitle 2">
            <a:extLst>
              <a:ext uri="{FF2B5EF4-FFF2-40B4-BE49-F238E27FC236}">
                <a16:creationId xmlns:a16="http://schemas.microsoft.com/office/drawing/2014/main" id="{9646DB9D-31E5-C49F-6C83-6C2B5A70FBE5}"/>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GB" sz="4000" b="1" dirty="0">
                <a:latin typeface="Times New Roman" panose="02020603050405020304" pitchFamily="18" charset="0"/>
                <a:ea typeface="Nirmala UI" panose="020B0502040204020203" pitchFamily="34" charset="0"/>
                <a:cs typeface="Times New Roman" panose="02020603050405020304" pitchFamily="18" charset="0"/>
              </a:rPr>
              <a:t>Constitutional provisions for Co-operative Societies </a:t>
            </a:r>
            <a:endParaRPr lang="en-US" sz="40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873411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16075"/>
            <a:ext cx="10515600" cy="4351338"/>
          </a:xfrm>
        </p:spPr>
        <p:txBody>
          <a:bodyPr>
            <a:normAutofit lnSpcReduction="10000"/>
          </a:bodyPr>
          <a:lstStyle/>
          <a:p>
            <a:pPr algn="just"/>
            <a:r>
              <a:rPr lang="en-IN" dirty="0">
                <a:latin typeface="Times New Roman" panose="02020603050405020304" pitchFamily="18" charset="0"/>
                <a:cs typeface="Times New Roman" panose="02020603050405020304" pitchFamily="18" charset="0"/>
              </a:rPr>
              <a:t>The above Amendment Act granted constitutional status to the Cooperative Societies  which came into force w e f 15.02.2012 and made the following key provisions:</a:t>
            </a:r>
          </a:p>
          <a:p>
            <a:pPr lvl="1" algn="just"/>
            <a:r>
              <a:rPr lang="en-IN" sz="2800" dirty="0">
                <a:latin typeface="Times New Roman" panose="02020603050405020304" pitchFamily="18" charset="0"/>
                <a:cs typeface="Times New Roman" panose="02020603050405020304" pitchFamily="18" charset="0"/>
              </a:rPr>
              <a:t>Right to form cooperative societies was included as a </a:t>
            </a:r>
            <a:r>
              <a:rPr lang="en-IN" sz="2800" i="1" dirty="0">
                <a:latin typeface="Times New Roman" panose="02020603050405020304" pitchFamily="18" charset="0"/>
                <a:cs typeface="Times New Roman" panose="02020603050405020304" pitchFamily="18" charset="0"/>
              </a:rPr>
              <a:t>Fundamental Right </a:t>
            </a:r>
            <a:r>
              <a:rPr lang="en-IN" sz="2800" dirty="0">
                <a:latin typeface="Times New Roman" panose="02020603050405020304" pitchFamily="18" charset="0"/>
                <a:cs typeface="Times New Roman" panose="02020603050405020304" pitchFamily="18" charset="0"/>
              </a:rPr>
              <a:t>by insertion of the words “cooperative societies” in Article 19(1)(c) in Part III of the Constitution.</a:t>
            </a:r>
            <a:endParaRPr lang="en-GB" sz="2800" dirty="0">
              <a:latin typeface="Times New Roman" panose="02020603050405020304" pitchFamily="18" charset="0"/>
              <a:cs typeface="Times New Roman" panose="02020603050405020304" pitchFamily="18" charset="0"/>
            </a:endParaRPr>
          </a:p>
          <a:p>
            <a:pPr lvl="1" algn="just"/>
            <a:r>
              <a:rPr lang="en-IN" sz="2800" dirty="0">
                <a:latin typeface="Times New Roman" panose="02020603050405020304" pitchFamily="18" charset="0"/>
                <a:cs typeface="Times New Roman" panose="02020603050405020304" pitchFamily="18" charset="0"/>
              </a:rPr>
              <a:t>Article 43B was inserted in Part IV of the Constitution as </a:t>
            </a:r>
            <a:r>
              <a:rPr lang="en-IN" sz="2800" i="1" dirty="0">
                <a:latin typeface="Times New Roman" panose="02020603050405020304" pitchFamily="18" charset="0"/>
                <a:cs typeface="Times New Roman" panose="02020603050405020304" pitchFamily="18" charset="0"/>
              </a:rPr>
              <a:t>Directive Principle of State Policy </a:t>
            </a:r>
            <a:r>
              <a:rPr lang="en-IN" sz="2800" dirty="0">
                <a:latin typeface="Times New Roman" panose="02020603050405020304" pitchFamily="18" charset="0"/>
                <a:cs typeface="Times New Roman" panose="02020603050405020304" pitchFamily="18" charset="0"/>
              </a:rPr>
              <a:t>for promotion of cooperative societies.</a:t>
            </a:r>
            <a:endParaRPr lang="en-GB" sz="2800" dirty="0">
              <a:latin typeface="Times New Roman" panose="02020603050405020304" pitchFamily="18" charset="0"/>
              <a:cs typeface="Times New Roman" panose="02020603050405020304" pitchFamily="18" charset="0"/>
            </a:endParaRPr>
          </a:p>
          <a:p>
            <a:pPr lvl="1" algn="just"/>
            <a:r>
              <a:rPr lang="en-IN" sz="2800" i="1" dirty="0">
                <a:latin typeface="Times New Roman" panose="02020603050405020304" pitchFamily="18" charset="0"/>
                <a:cs typeface="Times New Roman" panose="02020603050405020304" pitchFamily="18" charset="0"/>
              </a:rPr>
              <a:t>Part IX B ‘The Cooperative Societies’ was inserted </a:t>
            </a:r>
            <a:r>
              <a:rPr lang="en-IN" sz="2800" dirty="0">
                <a:latin typeface="Times New Roman" panose="02020603050405020304" pitchFamily="18" charset="0"/>
                <a:cs typeface="Times New Roman" panose="02020603050405020304" pitchFamily="18" charset="0"/>
              </a:rPr>
              <a:t>with provisions for incorporation, regulation and winding up of co-operative societies. </a:t>
            </a:r>
          </a:p>
          <a:p>
            <a:pPr algn="just"/>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a:t>Cooperative Election Authority</a:t>
            </a:r>
          </a:p>
        </p:txBody>
      </p:sp>
      <p:sp>
        <p:nvSpPr>
          <p:cNvPr id="5" name="Slide Number Placeholder 4"/>
          <p:cNvSpPr>
            <a:spLocks noGrp="1"/>
          </p:cNvSpPr>
          <p:nvPr>
            <p:ph type="sldNum" sz="quarter" idx="12"/>
          </p:nvPr>
        </p:nvSpPr>
        <p:spPr/>
        <p:txBody>
          <a:bodyPr/>
          <a:lstStyle/>
          <a:p>
            <a:fld id="{19A94927-A6F2-C845-8D62-6C746276BEDD}" type="slidenum">
              <a:rPr lang="en-US" smtClean="0"/>
              <a:t>4</a:t>
            </a:fld>
            <a:endParaRPr lang="en-US"/>
          </a:p>
        </p:txBody>
      </p:sp>
      <p:sp>
        <p:nvSpPr>
          <p:cNvPr id="6" name="Subtitle 2">
            <a:extLst>
              <a:ext uri="{FF2B5EF4-FFF2-40B4-BE49-F238E27FC236}">
                <a16:creationId xmlns:a16="http://schemas.microsoft.com/office/drawing/2014/main" id="{F29CA080-E428-BCCC-2FC9-6E3BF1DDB0D9}"/>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IN" sz="3600" b="1" dirty="0">
                <a:latin typeface="Times New Roman" panose="02020603050405020304" pitchFamily="18" charset="0"/>
                <a:cs typeface="Times New Roman" panose="02020603050405020304" pitchFamily="18" charset="0"/>
              </a:rPr>
              <a:t>The Constitution’s Ninety Seventh (Amendment) Act 2011</a:t>
            </a:r>
            <a:endParaRPr lang="en-US" sz="36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206484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10518"/>
            <a:ext cx="10515600" cy="4351338"/>
          </a:xfrm>
        </p:spPr>
        <p:txBody>
          <a:bodyPr>
            <a:normAutofit lnSpcReduction="10000"/>
          </a:bodyPr>
          <a:lstStyle/>
          <a:p>
            <a:pPr algn="just"/>
            <a:r>
              <a:rPr lang="en-IN" dirty="0">
                <a:latin typeface="Times New Roman" panose="02020603050405020304" pitchFamily="18" charset="0"/>
                <a:cs typeface="Times New Roman" panose="02020603050405020304" pitchFamily="18" charset="0"/>
              </a:rPr>
              <a:t>Gujarat High Court, vide Judgment, dated 22.04.2013 declared that the Constitution (Ninety-Seventh Amendment) Act, 2011 inserting Part IXB containing Articles 243ZH to 243ZT is ultra vires for not taking recourse to Article 368(2) of the Constitution providing for ratification by the majority of the State Legislatures. </a:t>
            </a:r>
          </a:p>
          <a:p>
            <a:pPr algn="just"/>
            <a:r>
              <a:rPr lang="en-IN" dirty="0">
                <a:latin typeface="Times New Roman" panose="02020603050405020304" pitchFamily="18" charset="0"/>
                <a:cs typeface="Times New Roman" panose="02020603050405020304" pitchFamily="18" charset="0"/>
              </a:rPr>
              <a:t>This order, however, will not affect other parts of the Constitution (Ninety-Seventh) (Amendment) Act, 2011.</a:t>
            </a:r>
          </a:p>
          <a:p>
            <a:pPr algn="just"/>
            <a:r>
              <a:rPr lang="en-IN" dirty="0">
                <a:latin typeface="Times New Roman" panose="02020603050405020304" pitchFamily="18" charset="0"/>
                <a:cs typeface="Times New Roman" panose="02020603050405020304" pitchFamily="18" charset="0"/>
              </a:rPr>
              <a:t> However, in Special Leave Petition, Supreme Court of India, vide its majority judgment, dated 20.07.2021 held that Part IXB of the Constitution of India is operative only insofar as it concerns Multi-State Co-operative Societies.</a:t>
            </a:r>
            <a:endParaRPr lang="en-GB"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a:t>Cooperative Election Authority</a:t>
            </a:r>
          </a:p>
        </p:txBody>
      </p:sp>
      <p:sp>
        <p:nvSpPr>
          <p:cNvPr id="5" name="Slide Number Placeholder 4"/>
          <p:cNvSpPr>
            <a:spLocks noGrp="1"/>
          </p:cNvSpPr>
          <p:nvPr>
            <p:ph type="sldNum" sz="quarter" idx="12"/>
          </p:nvPr>
        </p:nvSpPr>
        <p:spPr/>
        <p:txBody>
          <a:bodyPr/>
          <a:lstStyle/>
          <a:p>
            <a:fld id="{19A94927-A6F2-C845-8D62-6C746276BEDD}" type="slidenum">
              <a:rPr lang="en-US" smtClean="0"/>
              <a:t>5</a:t>
            </a:fld>
            <a:endParaRPr lang="en-US"/>
          </a:p>
        </p:txBody>
      </p:sp>
      <p:sp>
        <p:nvSpPr>
          <p:cNvPr id="6" name="Subtitle 2">
            <a:extLst>
              <a:ext uri="{FF2B5EF4-FFF2-40B4-BE49-F238E27FC236}">
                <a16:creationId xmlns:a16="http://schemas.microsoft.com/office/drawing/2014/main" id="{8D327DB9-3956-05C7-F5CE-70AAC18A5A13}"/>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IN" b="1" dirty="0">
                <a:latin typeface="Times New Roman" panose="02020603050405020304" pitchFamily="18" charset="0"/>
                <a:cs typeface="Times New Roman" panose="02020603050405020304" pitchFamily="18" charset="0"/>
              </a:rPr>
              <a:t>The Constitution’s Ninety Seventh (Amendment) Act 2011- Legal challenges</a:t>
            </a:r>
            <a:endParaRPr lang="en-US" sz="16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169988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35125"/>
            <a:ext cx="10515600" cy="4351338"/>
          </a:xfrm>
        </p:spPr>
        <p:txBody>
          <a:bodyPr>
            <a:normAutofit lnSpcReduction="10000"/>
          </a:bodyPr>
          <a:lstStyle/>
          <a:p>
            <a:pPr algn="just"/>
            <a:r>
              <a:rPr lang="en-IN" dirty="0">
                <a:latin typeface="Times New Roman" panose="02020603050405020304" pitchFamily="18" charset="0"/>
                <a:cs typeface="Times New Roman" panose="02020603050405020304" pitchFamily="18" charset="0"/>
              </a:rPr>
              <a:t>The Multi-State Cooperative Societies (Amendment) Act 2023 brought provisions of Ninety-seventh Constitutional Amendment and to strengthen governance, enhance transparency, increase accountability and reform electoral process, etc. in the Multi State Cooperative Societies.</a:t>
            </a:r>
            <a:endParaRPr lang="en-GB" dirty="0">
              <a:latin typeface="Times New Roman" panose="02020603050405020304" pitchFamily="18" charset="0"/>
              <a:cs typeface="Times New Roman" panose="02020603050405020304" pitchFamily="18" charset="0"/>
            </a:endParaRPr>
          </a:p>
          <a:p>
            <a:pPr lvl="0" algn="just"/>
            <a:r>
              <a:rPr lang="en-IN" dirty="0">
                <a:latin typeface="Times New Roman" panose="02020603050405020304" pitchFamily="18" charset="0"/>
                <a:cs typeface="Times New Roman" panose="02020603050405020304" pitchFamily="18" charset="0"/>
              </a:rPr>
              <a:t> The amendment Act was notified on 3.8.2023.</a:t>
            </a:r>
            <a:endParaRPr lang="en-GB" dirty="0">
              <a:latin typeface="Times New Roman" panose="02020603050405020304" pitchFamily="18" charset="0"/>
              <a:cs typeface="Times New Roman" panose="02020603050405020304" pitchFamily="18" charset="0"/>
            </a:endParaRPr>
          </a:p>
          <a:p>
            <a:pPr algn="just"/>
            <a:r>
              <a:rPr lang="en-IN" dirty="0">
                <a:latin typeface="Times New Roman" panose="02020603050405020304" pitchFamily="18" charset="0"/>
                <a:cs typeface="Times New Roman" panose="02020603050405020304" pitchFamily="18" charset="0"/>
              </a:rPr>
              <a:t> Multi State Co-operative Society Rules were also amended and modified rules were notified on 4.8. 2023</a:t>
            </a:r>
            <a:r>
              <a:rPr lang="en-GB" dirty="0">
                <a:effectLst/>
                <a:latin typeface="Times New Roman" panose="02020603050405020304" pitchFamily="18" charset="0"/>
                <a:cs typeface="Times New Roman" panose="02020603050405020304" pitchFamily="18" charset="0"/>
              </a:rPr>
              <a:t> </a:t>
            </a:r>
          </a:p>
          <a:p>
            <a:pPr algn="just"/>
            <a:r>
              <a:rPr lang="en-IN" dirty="0">
                <a:latin typeface="Times New Roman" panose="02020603050405020304" pitchFamily="18" charset="0"/>
                <a:cs typeface="Times New Roman" panose="02020603050405020304" pitchFamily="18" charset="0"/>
              </a:rPr>
              <a:t>Multi State Co-operative Society Act is administered by the Central Registrar of Co-operative Societies</a:t>
            </a:r>
            <a:r>
              <a:rPr lang="en-GB" dirty="0">
                <a:effectLst/>
                <a:latin typeface="Times New Roman" panose="02020603050405020304" pitchFamily="18" charset="0"/>
                <a:cs typeface="Times New Roman" panose="02020603050405020304" pitchFamily="18" charset="0"/>
              </a:rPr>
              <a:t> (CRCS). There are 1752 such societies. </a:t>
            </a:r>
            <a:endParaRPr lang="en-GB"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a:t>Cooperative Election Authority</a:t>
            </a:r>
          </a:p>
        </p:txBody>
      </p:sp>
      <p:sp>
        <p:nvSpPr>
          <p:cNvPr id="6" name="Slide Number Placeholder 5"/>
          <p:cNvSpPr>
            <a:spLocks noGrp="1"/>
          </p:cNvSpPr>
          <p:nvPr>
            <p:ph type="sldNum" sz="quarter" idx="12"/>
          </p:nvPr>
        </p:nvSpPr>
        <p:spPr/>
        <p:txBody>
          <a:bodyPr/>
          <a:lstStyle/>
          <a:p>
            <a:fld id="{19A94927-A6F2-C845-8D62-6C746276BEDD}" type="slidenum">
              <a:rPr lang="en-US" smtClean="0"/>
              <a:t>6</a:t>
            </a:fld>
            <a:endParaRPr lang="en-US"/>
          </a:p>
        </p:txBody>
      </p:sp>
      <p:sp>
        <p:nvSpPr>
          <p:cNvPr id="4" name="Subtitle 2">
            <a:extLst>
              <a:ext uri="{FF2B5EF4-FFF2-40B4-BE49-F238E27FC236}">
                <a16:creationId xmlns:a16="http://schemas.microsoft.com/office/drawing/2014/main" id="{8BE15620-6CF6-E93C-C741-6BE8A04E460A}"/>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IN" sz="3200" b="1" dirty="0">
                <a:latin typeface="Times New Roman" panose="02020603050405020304" pitchFamily="18" charset="0"/>
                <a:cs typeface="Times New Roman" panose="02020603050405020304" pitchFamily="18" charset="0"/>
              </a:rPr>
              <a:t>The Multi-State Cooperative Societies (Amendment) Act 2023</a:t>
            </a:r>
            <a:endParaRPr lang="en-US" sz="32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29821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34715"/>
            <a:ext cx="10515600" cy="3788569"/>
          </a:xfrm>
        </p:spPr>
        <p:txBody>
          <a:bodyPr/>
          <a:lstStyle/>
          <a:p>
            <a:pPr marL="571500" indent="-571500">
              <a:buFont typeface="+mj-lt"/>
              <a:buAutoNum type="romanUcPeriod"/>
            </a:pPr>
            <a:r>
              <a:rPr lang="en-IN" dirty="0">
                <a:latin typeface="Times New Roman" panose="02020603050405020304" pitchFamily="18" charset="0"/>
                <a:cs typeface="Times New Roman" panose="02020603050405020304" pitchFamily="18" charset="0"/>
              </a:rPr>
              <a:t>Voluntary and Open Membership.</a:t>
            </a:r>
            <a:endParaRPr lang="en-GB" dirty="0">
              <a:latin typeface="Times New Roman" panose="02020603050405020304" pitchFamily="18" charset="0"/>
              <a:cs typeface="Times New Roman" panose="02020603050405020304" pitchFamily="18" charset="0"/>
            </a:endParaRPr>
          </a:p>
          <a:p>
            <a:pPr marL="571500" indent="-571500">
              <a:buFont typeface="+mj-lt"/>
              <a:buAutoNum type="romanUcPeriod"/>
            </a:pPr>
            <a:r>
              <a:rPr lang="en-IN" dirty="0">
                <a:latin typeface="Times New Roman" panose="02020603050405020304" pitchFamily="18" charset="0"/>
                <a:cs typeface="Times New Roman" panose="02020603050405020304" pitchFamily="18" charset="0"/>
              </a:rPr>
              <a:t>Democratic Member Control.</a:t>
            </a:r>
            <a:endParaRPr lang="en-GB" dirty="0">
              <a:latin typeface="Times New Roman" panose="02020603050405020304" pitchFamily="18" charset="0"/>
              <a:cs typeface="Times New Roman" panose="02020603050405020304" pitchFamily="18" charset="0"/>
            </a:endParaRPr>
          </a:p>
          <a:p>
            <a:pPr marL="571500" indent="-571500">
              <a:buFont typeface="+mj-lt"/>
              <a:buAutoNum type="romanUcPeriod"/>
            </a:pPr>
            <a:r>
              <a:rPr lang="en-IN" dirty="0">
                <a:latin typeface="Times New Roman" panose="02020603050405020304" pitchFamily="18" charset="0"/>
                <a:cs typeface="Times New Roman" panose="02020603050405020304" pitchFamily="18" charset="0"/>
              </a:rPr>
              <a:t>Member’s Economic Participation.</a:t>
            </a:r>
            <a:endParaRPr lang="en-GB" dirty="0">
              <a:latin typeface="Times New Roman" panose="02020603050405020304" pitchFamily="18" charset="0"/>
              <a:cs typeface="Times New Roman" panose="02020603050405020304" pitchFamily="18" charset="0"/>
            </a:endParaRPr>
          </a:p>
          <a:p>
            <a:pPr marL="571500" indent="-571500">
              <a:buFont typeface="+mj-lt"/>
              <a:buAutoNum type="romanUcPeriod"/>
            </a:pPr>
            <a:r>
              <a:rPr lang="en-IN" dirty="0">
                <a:latin typeface="Times New Roman" panose="02020603050405020304" pitchFamily="18" charset="0"/>
                <a:cs typeface="Times New Roman" panose="02020603050405020304" pitchFamily="18" charset="0"/>
              </a:rPr>
              <a:t>Autonomy and Independence. </a:t>
            </a:r>
            <a:endParaRPr lang="en-GB" dirty="0">
              <a:latin typeface="Times New Roman" panose="02020603050405020304" pitchFamily="18" charset="0"/>
              <a:cs typeface="Times New Roman" panose="02020603050405020304" pitchFamily="18" charset="0"/>
            </a:endParaRPr>
          </a:p>
          <a:p>
            <a:pPr marL="571500" indent="-571500">
              <a:buFont typeface="+mj-lt"/>
              <a:buAutoNum type="romanUcPeriod"/>
            </a:pPr>
            <a:r>
              <a:rPr lang="en-IN" dirty="0">
                <a:latin typeface="Times New Roman" panose="02020603050405020304" pitchFamily="18" charset="0"/>
                <a:cs typeface="Times New Roman" panose="02020603050405020304" pitchFamily="18" charset="0"/>
              </a:rPr>
              <a:t>Education, Training and Information.</a:t>
            </a:r>
            <a:endParaRPr lang="en-GB" dirty="0">
              <a:latin typeface="Times New Roman" panose="02020603050405020304" pitchFamily="18" charset="0"/>
              <a:cs typeface="Times New Roman" panose="02020603050405020304" pitchFamily="18" charset="0"/>
            </a:endParaRPr>
          </a:p>
          <a:p>
            <a:pPr marL="571500" indent="-571500">
              <a:buFont typeface="+mj-lt"/>
              <a:buAutoNum type="romanUcPeriod"/>
            </a:pPr>
            <a:r>
              <a:rPr lang="en-IN" dirty="0">
                <a:latin typeface="Times New Roman" panose="02020603050405020304" pitchFamily="18" charset="0"/>
                <a:cs typeface="Times New Roman" panose="02020603050405020304" pitchFamily="18" charset="0"/>
              </a:rPr>
              <a:t>Co-operation among co-operatives.</a:t>
            </a:r>
            <a:endParaRPr lang="en-GB" dirty="0">
              <a:latin typeface="Times New Roman" panose="02020603050405020304" pitchFamily="18" charset="0"/>
              <a:cs typeface="Times New Roman" panose="02020603050405020304" pitchFamily="18" charset="0"/>
            </a:endParaRPr>
          </a:p>
          <a:p>
            <a:pPr marL="571500" indent="-571500">
              <a:buFont typeface="+mj-lt"/>
              <a:buAutoNum type="romanUcPeriod"/>
            </a:pPr>
            <a:r>
              <a:rPr lang="en-IN" dirty="0">
                <a:latin typeface="Times New Roman" panose="02020603050405020304" pitchFamily="18" charset="0"/>
                <a:cs typeface="Times New Roman" panose="02020603050405020304" pitchFamily="18" charset="0"/>
              </a:rPr>
              <a:t>Concern for Community.</a:t>
            </a:r>
            <a:endParaRPr lang="en-GB"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a:t>Cooperative Election Authority</a:t>
            </a:r>
          </a:p>
        </p:txBody>
      </p:sp>
      <p:sp>
        <p:nvSpPr>
          <p:cNvPr id="5" name="Slide Number Placeholder 4"/>
          <p:cNvSpPr>
            <a:spLocks noGrp="1"/>
          </p:cNvSpPr>
          <p:nvPr>
            <p:ph type="sldNum" sz="quarter" idx="12"/>
          </p:nvPr>
        </p:nvSpPr>
        <p:spPr/>
        <p:txBody>
          <a:bodyPr/>
          <a:lstStyle/>
          <a:p>
            <a:fld id="{19A94927-A6F2-C845-8D62-6C746276BEDD}" type="slidenum">
              <a:rPr lang="en-US" smtClean="0"/>
              <a:t>7</a:t>
            </a:fld>
            <a:endParaRPr lang="en-US"/>
          </a:p>
        </p:txBody>
      </p:sp>
      <p:sp>
        <p:nvSpPr>
          <p:cNvPr id="6" name="Subtitle 2">
            <a:extLst>
              <a:ext uri="{FF2B5EF4-FFF2-40B4-BE49-F238E27FC236}">
                <a16:creationId xmlns:a16="http://schemas.microsoft.com/office/drawing/2014/main" id="{800E9172-E363-3FF8-389F-3F94B7B2E504}"/>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4800" b="1" dirty="0">
                <a:latin typeface="Times New Roman" panose="02020603050405020304" pitchFamily="18" charset="0"/>
                <a:cs typeface="Times New Roman" panose="02020603050405020304" pitchFamily="18" charset="0"/>
              </a:rPr>
              <a:t>Cooperative principles </a:t>
            </a:r>
            <a:r>
              <a:rPr lang="mr-IN" sz="4800" b="1" dirty="0">
                <a:latin typeface="Times New Roman" panose="02020603050405020304" pitchFamily="18" charset="0"/>
              </a:rPr>
              <a:t>–</a:t>
            </a:r>
            <a:r>
              <a:rPr lang="en-US" sz="4800" b="1" dirty="0">
                <a:latin typeface="Times New Roman" panose="02020603050405020304" pitchFamily="18" charset="0"/>
                <a:cs typeface="Times New Roman" panose="02020603050405020304" pitchFamily="18" charset="0"/>
              </a:rPr>
              <a:t> Schedule I of Act</a:t>
            </a:r>
            <a:endParaRPr lang="en-US" sz="32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2059240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E50BDA04-4125-216E-9DC4-3FF56FC50091}"/>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GB" sz="4000" b="1" dirty="0">
                <a:latin typeface="Times New Roman" panose="02020603050405020304" pitchFamily="18" charset="0"/>
                <a:cs typeface="Times New Roman" panose="02020603050405020304" pitchFamily="18" charset="0"/>
              </a:rPr>
              <a:t>Types of MSCS </a:t>
            </a:r>
            <a:endParaRPr lang="en-US" sz="4000" b="1" dirty="0">
              <a:latin typeface="Times New Roman" panose="02020603050405020304" pitchFamily="18" charset="0"/>
              <a:ea typeface="Nirmala UI" panose="020B0502040204020203" pitchFamily="34"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9ECB334E-FEB2-CA3E-EFAE-517220A2E9E1}"/>
              </a:ext>
            </a:extLst>
          </p:cNvPr>
          <p:cNvGraphicFramePr>
            <a:graphicFrameLocks noGrp="1"/>
          </p:cNvGraphicFramePr>
          <p:nvPr>
            <p:extLst>
              <p:ext uri="{D42A27DB-BD31-4B8C-83A1-F6EECF244321}">
                <p14:modId xmlns:p14="http://schemas.microsoft.com/office/powerpoint/2010/main" val="2583651323"/>
              </p:ext>
            </p:extLst>
          </p:nvPr>
        </p:nvGraphicFramePr>
        <p:xfrm>
          <a:off x="2032000" y="1266825"/>
          <a:ext cx="8127999" cy="4602480"/>
        </p:xfrm>
        <a:graphic>
          <a:graphicData uri="http://schemas.openxmlformats.org/drawingml/2006/table">
            <a:tbl>
              <a:tblPr firstRow="1" bandRow="1">
                <a:tableStyleId>{5940675A-B579-460E-94D1-54222C63F5DA}</a:tableStyleId>
              </a:tblPr>
              <a:tblGrid>
                <a:gridCol w="835025">
                  <a:extLst>
                    <a:ext uri="{9D8B030D-6E8A-4147-A177-3AD203B41FA5}">
                      <a16:colId xmlns:a16="http://schemas.microsoft.com/office/drawing/2014/main" val="1812885214"/>
                    </a:ext>
                  </a:extLst>
                </a:gridCol>
                <a:gridCol w="4546146">
                  <a:extLst>
                    <a:ext uri="{9D8B030D-6E8A-4147-A177-3AD203B41FA5}">
                      <a16:colId xmlns:a16="http://schemas.microsoft.com/office/drawing/2014/main" val="542918797"/>
                    </a:ext>
                  </a:extLst>
                </a:gridCol>
                <a:gridCol w="2746828">
                  <a:extLst>
                    <a:ext uri="{9D8B030D-6E8A-4147-A177-3AD203B41FA5}">
                      <a16:colId xmlns:a16="http://schemas.microsoft.com/office/drawing/2014/main" val="1865005113"/>
                    </a:ext>
                  </a:extLst>
                </a:gridCol>
              </a:tblGrid>
              <a:tr h="370840">
                <a:tc>
                  <a:txBody>
                    <a:bodyPr/>
                    <a:lstStyle/>
                    <a:p>
                      <a:pPr algn="ctr"/>
                      <a:r>
                        <a:rPr lang="en-US" b="1" dirty="0">
                          <a:latin typeface="Times New Roman" panose="02020603050405020304" pitchFamily="18" charset="0"/>
                          <a:cs typeface="Times New Roman" panose="02020603050405020304" pitchFamily="18" charset="0"/>
                        </a:rPr>
                        <a:t>Sr. No.</a:t>
                      </a:r>
                      <a:endParaRPr lang="en-GB" b="1" dirty="0">
                        <a:latin typeface="Times New Roman" panose="02020603050405020304" pitchFamily="18" charset="0"/>
                        <a:cs typeface="Times New Roman" panose="02020603050405020304" pitchFamily="18" charset="0"/>
                      </a:endParaRPr>
                    </a:p>
                  </a:txBody>
                  <a:tcPr anchor="ctr"/>
                </a:tc>
                <a:tc>
                  <a:txBody>
                    <a:bodyPr/>
                    <a:lstStyle/>
                    <a:p>
                      <a:pPr algn="ctr"/>
                      <a:r>
                        <a:rPr lang="en-US" b="1" dirty="0">
                          <a:latin typeface="Times New Roman" panose="02020603050405020304" pitchFamily="18" charset="0"/>
                          <a:cs typeface="Times New Roman" panose="02020603050405020304" pitchFamily="18" charset="0"/>
                        </a:rPr>
                        <a:t>Sector Name</a:t>
                      </a:r>
                      <a:endParaRPr lang="en-GB" b="1" dirty="0">
                        <a:latin typeface="Times New Roman" panose="02020603050405020304" pitchFamily="18" charset="0"/>
                        <a:cs typeface="Times New Roman" panose="02020603050405020304" pitchFamily="18" charset="0"/>
                      </a:endParaRPr>
                    </a:p>
                  </a:txBody>
                  <a:tcPr anchor="ctr"/>
                </a:tc>
                <a:tc>
                  <a:txBody>
                    <a:bodyPr/>
                    <a:lstStyle/>
                    <a:p>
                      <a:pPr algn="ctr"/>
                      <a:r>
                        <a:rPr lang="en-US" b="1" dirty="0">
                          <a:latin typeface="Times New Roman" panose="02020603050405020304" pitchFamily="18" charset="0"/>
                          <a:cs typeface="Times New Roman" panose="02020603050405020304" pitchFamily="18" charset="0"/>
                        </a:rPr>
                        <a:t>Number of Societies</a:t>
                      </a:r>
                      <a:endParaRPr lang="en-GB"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072983316"/>
                  </a:ext>
                </a:extLst>
              </a:tr>
              <a:tr h="370840">
                <a:tc>
                  <a:txBody>
                    <a:bodyPr/>
                    <a:lstStyle/>
                    <a:p>
                      <a:pPr algn="ctr"/>
                      <a:r>
                        <a:rPr lang="en-US" b="1" dirty="0">
                          <a:latin typeface="Times New Roman" panose="02020603050405020304" pitchFamily="18" charset="0"/>
                          <a:cs typeface="Times New Roman" panose="02020603050405020304" pitchFamily="18" charset="0"/>
                        </a:rPr>
                        <a:t>1.</a:t>
                      </a:r>
                      <a:endParaRPr lang="en-GB" b="1" dirty="0">
                        <a:latin typeface="Times New Roman" panose="02020603050405020304" pitchFamily="18" charset="0"/>
                        <a:cs typeface="Times New Roman" panose="02020603050405020304" pitchFamily="18" charset="0"/>
                      </a:endParaRPr>
                    </a:p>
                  </a:txBody>
                  <a:tcPr anchor="ctr"/>
                </a:tc>
                <a:tc>
                  <a:txBody>
                    <a:bodyPr/>
                    <a:lstStyle/>
                    <a:p>
                      <a:pPr algn="l"/>
                      <a:r>
                        <a:rPr lang="en-US" sz="2000" dirty="0">
                          <a:latin typeface="Times New Roman" panose="02020603050405020304" pitchFamily="18" charset="0"/>
                          <a:cs typeface="Times New Roman" panose="02020603050405020304" pitchFamily="18" charset="0"/>
                        </a:rPr>
                        <a:t>Credit &amp; Thrift Society</a:t>
                      </a:r>
                      <a:endParaRPr lang="en-GB" sz="2000" dirty="0">
                        <a:latin typeface="Times New Roman" panose="02020603050405020304" pitchFamily="18" charset="0"/>
                        <a:cs typeface="Times New Roman" panose="02020603050405020304" pitchFamily="18" charset="0"/>
                      </a:endParaRPr>
                    </a:p>
                  </a:txBody>
                  <a:tcPr anchor="ctr"/>
                </a:tc>
                <a:tc>
                  <a:txBody>
                    <a:bodyPr/>
                    <a:lstStyle/>
                    <a:p>
                      <a:pPr algn="l"/>
                      <a:r>
                        <a:rPr lang="en-US" sz="2000" b="1" dirty="0">
                          <a:latin typeface="Times New Roman" panose="02020603050405020304" pitchFamily="18" charset="0"/>
                          <a:cs typeface="Times New Roman" panose="02020603050405020304" pitchFamily="18" charset="0"/>
                        </a:rPr>
                        <a:t>634 </a:t>
                      </a:r>
                      <a:endParaRPr lang="en-GB" sz="20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788296764"/>
                  </a:ext>
                </a:extLst>
              </a:tr>
              <a:tr h="370840">
                <a:tc>
                  <a:txBody>
                    <a:bodyPr/>
                    <a:lstStyle/>
                    <a:p>
                      <a:pPr algn="ctr"/>
                      <a:r>
                        <a:rPr lang="en-US" b="1" dirty="0">
                          <a:latin typeface="Times New Roman" panose="02020603050405020304" pitchFamily="18" charset="0"/>
                          <a:cs typeface="Times New Roman" panose="02020603050405020304" pitchFamily="18" charset="0"/>
                        </a:rPr>
                        <a:t>2.</a:t>
                      </a:r>
                      <a:endParaRPr lang="en-GB" b="1" dirty="0">
                        <a:latin typeface="Times New Roman" panose="02020603050405020304" pitchFamily="18" charset="0"/>
                        <a:cs typeface="Times New Roman" panose="02020603050405020304" pitchFamily="18" charset="0"/>
                      </a:endParaRPr>
                    </a:p>
                  </a:txBody>
                  <a:tcPr anchor="ctr"/>
                </a:tc>
                <a:tc>
                  <a:txBody>
                    <a:bodyPr/>
                    <a:lstStyle/>
                    <a:p>
                      <a:pPr algn="l"/>
                      <a:r>
                        <a:rPr lang="en-US" sz="2000" dirty="0">
                          <a:latin typeface="Times New Roman" panose="02020603050405020304" pitchFamily="18" charset="0"/>
                          <a:cs typeface="Times New Roman" panose="02020603050405020304" pitchFamily="18" charset="0"/>
                        </a:rPr>
                        <a:t>Agriculture &amp; Allied Cooperative</a:t>
                      </a:r>
                      <a:endParaRPr lang="en-GB" sz="2000" dirty="0">
                        <a:latin typeface="Times New Roman" panose="02020603050405020304" pitchFamily="18" charset="0"/>
                        <a:cs typeface="Times New Roman" panose="02020603050405020304" pitchFamily="18" charset="0"/>
                      </a:endParaRPr>
                    </a:p>
                  </a:txBody>
                  <a:tcPr anchor="ctr"/>
                </a:tc>
                <a:tc>
                  <a:txBody>
                    <a:bodyPr/>
                    <a:lstStyle/>
                    <a:p>
                      <a:pPr algn="l"/>
                      <a:r>
                        <a:rPr lang="en-US" sz="2000" b="1" dirty="0">
                          <a:latin typeface="Times New Roman" panose="02020603050405020304" pitchFamily="18" charset="0"/>
                          <a:cs typeface="Times New Roman" panose="02020603050405020304" pitchFamily="18" charset="0"/>
                        </a:rPr>
                        <a:t>334 </a:t>
                      </a:r>
                      <a:endParaRPr lang="en-GB" sz="20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071169070"/>
                  </a:ext>
                </a:extLst>
              </a:tr>
              <a:tr h="370840">
                <a:tc>
                  <a:txBody>
                    <a:bodyPr/>
                    <a:lstStyle/>
                    <a:p>
                      <a:pPr algn="ctr"/>
                      <a:r>
                        <a:rPr lang="en-US" b="1" dirty="0">
                          <a:latin typeface="Times New Roman" panose="02020603050405020304" pitchFamily="18" charset="0"/>
                          <a:cs typeface="Times New Roman" panose="02020603050405020304" pitchFamily="18" charset="0"/>
                        </a:rPr>
                        <a:t>3.</a:t>
                      </a:r>
                      <a:endParaRPr lang="en-GB" b="1" dirty="0">
                        <a:latin typeface="Times New Roman" panose="02020603050405020304" pitchFamily="18" charset="0"/>
                        <a:cs typeface="Times New Roman" panose="02020603050405020304" pitchFamily="18" charset="0"/>
                      </a:endParaRPr>
                    </a:p>
                  </a:txBody>
                  <a:tcPr anchor="ctr"/>
                </a:tc>
                <a:tc>
                  <a:txBody>
                    <a:bodyPr/>
                    <a:lstStyle/>
                    <a:p>
                      <a:pPr algn="l"/>
                      <a:r>
                        <a:rPr lang="en-US" sz="2000" dirty="0">
                          <a:latin typeface="Times New Roman" panose="02020603050405020304" pitchFamily="18" charset="0"/>
                          <a:cs typeface="Times New Roman" panose="02020603050405020304" pitchFamily="18" charset="0"/>
                        </a:rPr>
                        <a:t>Housing Cooperative Society</a:t>
                      </a:r>
                      <a:endParaRPr lang="en-GB" sz="2000" dirty="0">
                        <a:latin typeface="Times New Roman" panose="02020603050405020304" pitchFamily="18" charset="0"/>
                        <a:cs typeface="Times New Roman" panose="02020603050405020304" pitchFamily="18" charset="0"/>
                      </a:endParaRPr>
                    </a:p>
                  </a:txBody>
                  <a:tcPr anchor="ctr"/>
                </a:tc>
                <a:tc>
                  <a:txBody>
                    <a:bodyPr/>
                    <a:lstStyle/>
                    <a:p>
                      <a:pPr algn="l"/>
                      <a:r>
                        <a:rPr lang="en-US" sz="2000" b="1" dirty="0">
                          <a:latin typeface="Times New Roman" panose="02020603050405020304" pitchFamily="18" charset="0"/>
                          <a:cs typeface="Times New Roman" panose="02020603050405020304" pitchFamily="18" charset="0"/>
                        </a:rPr>
                        <a:t>155</a:t>
                      </a:r>
                      <a:endParaRPr lang="en-GB" sz="20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950927261"/>
                  </a:ext>
                </a:extLst>
              </a:tr>
              <a:tr h="370840">
                <a:tc>
                  <a:txBody>
                    <a:bodyPr/>
                    <a:lstStyle/>
                    <a:p>
                      <a:pPr algn="ctr"/>
                      <a:r>
                        <a:rPr lang="en-US" b="1" dirty="0">
                          <a:latin typeface="Times New Roman" panose="02020603050405020304" pitchFamily="18" charset="0"/>
                          <a:cs typeface="Times New Roman" panose="02020603050405020304" pitchFamily="18" charset="0"/>
                        </a:rPr>
                        <a:t>4.</a:t>
                      </a:r>
                      <a:endParaRPr lang="en-GB" b="1" dirty="0">
                        <a:latin typeface="Times New Roman" panose="02020603050405020304" pitchFamily="18" charset="0"/>
                        <a:cs typeface="Times New Roman" panose="02020603050405020304" pitchFamily="18" charset="0"/>
                      </a:endParaRPr>
                    </a:p>
                  </a:txBody>
                  <a:tcPr anchor="ctr"/>
                </a:tc>
                <a:tc>
                  <a:txBody>
                    <a:bodyPr/>
                    <a:lstStyle/>
                    <a:p>
                      <a:pPr algn="l"/>
                      <a:r>
                        <a:rPr lang="en-US" sz="2000" dirty="0">
                          <a:latin typeface="Times New Roman" panose="02020603050405020304" pitchFamily="18" charset="0"/>
                          <a:cs typeface="Times New Roman" panose="02020603050405020304" pitchFamily="18" charset="0"/>
                        </a:rPr>
                        <a:t>Multipurpose Cooperative</a:t>
                      </a:r>
                      <a:endParaRPr lang="en-GB" sz="2000" dirty="0">
                        <a:latin typeface="Times New Roman" panose="02020603050405020304" pitchFamily="18" charset="0"/>
                        <a:cs typeface="Times New Roman" panose="02020603050405020304" pitchFamily="18" charset="0"/>
                      </a:endParaRPr>
                    </a:p>
                  </a:txBody>
                  <a:tcPr anchor="ctr"/>
                </a:tc>
                <a:tc>
                  <a:txBody>
                    <a:bodyPr/>
                    <a:lstStyle/>
                    <a:p>
                      <a:pPr algn="l"/>
                      <a:r>
                        <a:rPr lang="en-US" sz="2000" b="1" dirty="0">
                          <a:latin typeface="Times New Roman" panose="02020603050405020304" pitchFamily="18" charset="0"/>
                          <a:cs typeface="Times New Roman" panose="02020603050405020304" pitchFamily="18" charset="0"/>
                        </a:rPr>
                        <a:t>105 </a:t>
                      </a:r>
                      <a:endParaRPr lang="en-GB" sz="20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8367955"/>
                  </a:ext>
                </a:extLst>
              </a:tr>
              <a:tr h="370840">
                <a:tc>
                  <a:txBody>
                    <a:bodyPr/>
                    <a:lstStyle/>
                    <a:p>
                      <a:pPr algn="ctr"/>
                      <a:r>
                        <a:rPr lang="en-US" b="1" dirty="0">
                          <a:latin typeface="Times New Roman" panose="02020603050405020304" pitchFamily="18" charset="0"/>
                          <a:cs typeface="Times New Roman" panose="02020603050405020304" pitchFamily="18" charset="0"/>
                        </a:rPr>
                        <a:t>5.</a:t>
                      </a:r>
                      <a:endParaRPr lang="en-GB" b="1" dirty="0">
                        <a:latin typeface="Times New Roman" panose="02020603050405020304" pitchFamily="18" charset="0"/>
                        <a:cs typeface="Times New Roman" panose="02020603050405020304" pitchFamily="18" charset="0"/>
                      </a:endParaRPr>
                    </a:p>
                  </a:txBody>
                  <a:tcPr anchor="ctr"/>
                </a:tc>
                <a:tc>
                  <a:txBody>
                    <a:bodyPr/>
                    <a:lstStyle/>
                    <a:p>
                      <a:pPr algn="l"/>
                      <a:r>
                        <a:rPr lang="en-US" sz="2000" dirty="0">
                          <a:latin typeface="Times New Roman" panose="02020603050405020304" pitchFamily="18" charset="0"/>
                          <a:cs typeface="Times New Roman" panose="02020603050405020304" pitchFamily="18" charset="0"/>
                        </a:rPr>
                        <a:t>Dairy Cooperative</a:t>
                      </a:r>
                      <a:endParaRPr lang="en-GB" sz="2000" dirty="0">
                        <a:latin typeface="Times New Roman" panose="02020603050405020304" pitchFamily="18" charset="0"/>
                        <a:cs typeface="Times New Roman" panose="02020603050405020304" pitchFamily="18" charset="0"/>
                      </a:endParaRPr>
                    </a:p>
                  </a:txBody>
                  <a:tcPr anchor="ctr"/>
                </a:tc>
                <a:tc>
                  <a:txBody>
                    <a:bodyPr/>
                    <a:lstStyle/>
                    <a:p>
                      <a:pPr algn="l"/>
                      <a:r>
                        <a:rPr lang="en-US" sz="2000" b="1" dirty="0">
                          <a:latin typeface="Times New Roman" panose="02020603050405020304" pitchFamily="18" charset="0"/>
                          <a:cs typeface="Times New Roman" panose="02020603050405020304" pitchFamily="18" charset="0"/>
                        </a:rPr>
                        <a:t>102</a:t>
                      </a:r>
                      <a:endParaRPr lang="en-GB" sz="20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743685908"/>
                  </a:ext>
                </a:extLst>
              </a:tr>
              <a:tr h="370840">
                <a:tc>
                  <a:txBody>
                    <a:bodyPr/>
                    <a:lstStyle/>
                    <a:p>
                      <a:pPr algn="ctr"/>
                      <a:r>
                        <a:rPr lang="en-US" b="1" dirty="0">
                          <a:latin typeface="Times New Roman" panose="02020603050405020304" pitchFamily="18" charset="0"/>
                          <a:cs typeface="Times New Roman" panose="02020603050405020304" pitchFamily="18" charset="0"/>
                        </a:rPr>
                        <a:t>6.</a:t>
                      </a:r>
                      <a:endParaRPr lang="en-GB" b="1" dirty="0">
                        <a:latin typeface="Times New Roman" panose="02020603050405020304" pitchFamily="18" charset="0"/>
                        <a:cs typeface="Times New Roman" panose="02020603050405020304" pitchFamily="18" charset="0"/>
                      </a:endParaRPr>
                    </a:p>
                  </a:txBody>
                  <a:tcPr anchor="ctr"/>
                </a:tc>
                <a:tc>
                  <a:txBody>
                    <a:bodyPr/>
                    <a:lstStyle/>
                    <a:p>
                      <a:pPr algn="l"/>
                      <a:r>
                        <a:rPr lang="en-US" sz="2000" dirty="0">
                          <a:latin typeface="Times New Roman" panose="02020603050405020304" pitchFamily="18" charset="0"/>
                          <a:cs typeface="Times New Roman" panose="02020603050405020304" pitchFamily="18" charset="0"/>
                        </a:rPr>
                        <a:t>Urban Cooperative Bank (UCB)</a:t>
                      </a:r>
                      <a:endParaRPr lang="en-GB" sz="2000" dirty="0">
                        <a:latin typeface="Times New Roman" panose="02020603050405020304" pitchFamily="18" charset="0"/>
                        <a:cs typeface="Times New Roman" panose="02020603050405020304" pitchFamily="18" charset="0"/>
                      </a:endParaRPr>
                    </a:p>
                  </a:txBody>
                  <a:tcPr anchor="ctr"/>
                </a:tc>
                <a:tc>
                  <a:txBody>
                    <a:bodyPr/>
                    <a:lstStyle/>
                    <a:p>
                      <a:pPr algn="l"/>
                      <a:r>
                        <a:rPr lang="en-US" sz="2000" b="1" dirty="0">
                          <a:latin typeface="Times New Roman" panose="02020603050405020304" pitchFamily="18" charset="0"/>
                          <a:cs typeface="Times New Roman" panose="02020603050405020304" pitchFamily="18" charset="0"/>
                        </a:rPr>
                        <a:t>69</a:t>
                      </a:r>
                      <a:endParaRPr lang="en-GB" sz="20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531307321"/>
                  </a:ext>
                </a:extLst>
              </a:tr>
              <a:tr h="370840">
                <a:tc>
                  <a:txBody>
                    <a:bodyPr/>
                    <a:lstStyle/>
                    <a:p>
                      <a:pPr algn="ctr"/>
                      <a:r>
                        <a:rPr lang="en-US" b="1" dirty="0">
                          <a:latin typeface="Times New Roman" panose="02020603050405020304" pitchFamily="18" charset="0"/>
                          <a:cs typeface="Times New Roman" panose="02020603050405020304" pitchFamily="18" charset="0"/>
                        </a:rPr>
                        <a:t>7.</a:t>
                      </a:r>
                      <a:endParaRPr lang="en-GB" b="1" dirty="0">
                        <a:latin typeface="Times New Roman" panose="02020603050405020304" pitchFamily="18" charset="0"/>
                        <a:cs typeface="Times New Roman" panose="02020603050405020304" pitchFamily="18" charset="0"/>
                      </a:endParaRPr>
                    </a:p>
                  </a:txBody>
                  <a:tcPr anchor="ctr"/>
                </a:tc>
                <a:tc>
                  <a:txBody>
                    <a:bodyPr/>
                    <a:lstStyle/>
                    <a:p>
                      <a:pPr algn="l"/>
                      <a:r>
                        <a:rPr lang="en-US" sz="2000" dirty="0">
                          <a:latin typeface="Times New Roman" panose="02020603050405020304" pitchFamily="18" charset="0"/>
                          <a:cs typeface="Times New Roman" panose="02020603050405020304" pitchFamily="18" charset="0"/>
                        </a:rPr>
                        <a:t>Marketing Cooperative Society</a:t>
                      </a:r>
                      <a:endParaRPr lang="en-GB" sz="2000" dirty="0">
                        <a:latin typeface="Times New Roman" panose="02020603050405020304" pitchFamily="18" charset="0"/>
                        <a:cs typeface="Times New Roman" panose="02020603050405020304" pitchFamily="18" charset="0"/>
                      </a:endParaRPr>
                    </a:p>
                  </a:txBody>
                  <a:tcPr anchor="ctr"/>
                </a:tc>
                <a:tc>
                  <a:txBody>
                    <a:bodyPr/>
                    <a:lstStyle/>
                    <a:p>
                      <a:pPr algn="l"/>
                      <a:r>
                        <a:rPr lang="en-US" sz="2000" b="1" dirty="0">
                          <a:latin typeface="Times New Roman" panose="02020603050405020304" pitchFamily="18" charset="0"/>
                          <a:cs typeface="Times New Roman" panose="02020603050405020304" pitchFamily="18" charset="0"/>
                        </a:rPr>
                        <a:t>36</a:t>
                      </a:r>
                      <a:endParaRPr lang="en-GB" sz="20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710681065"/>
                  </a:ext>
                </a:extLst>
              </a:tr>
              <a:tr h="370840">
                <a:tc>
                  <a:txBody>
                    <a:bodyPr/>
                    <a:lstStyle/>
                    <a:p>
                      <a:pPr algn="ctr"/>
                      <a:r>
                        <a:rPr lang="en-US" b="1" dirty="0">
                          <a:latin typeface="Times New Roman" panose="02020603050405020304" pitchFamily="18" charset="0"/>
                          <a:cs typeface="Times New Roman" panose="02020603050405020304" pitchFamily="18" charset="0"/>
                        </a:rPr>
                        <a:t>8.</a:t>
                      </a:r>
                      <a:endParaRPr lang="en-GB" b="1" dirty="0">
                        <a:latin typeface="Times New Roman" panose="02020603050405020304" pitchFamily="18" charset="0"/>
                        <a:cs typeface="Times New Roman" panose="02020603050405020304" pitchFamily="18" charset="0"/>
                      </a:endParaRPr>
                    </a:p>
                  </a:txBody>
                  <a:tcPr anchor="ctr"/>
                </a:tc>
                <a:tc>
                  <a:txBody>
                    <a:bodyPr/>
                    <a:lstStyle/>
                    <a:p>
                      <a:pPr algn="l"/>
                      <a:r>
                        <a:rPr lang="en-US" sz="2000" dirty="0">
                          <a:latin typeface="Times New Roman" panose="02020603050405020304" pitchFamily="18" charset="0"/>
                          <a:cs typeface="Times New Roman" panose="02020603050405020304" pitchFamily="18" charset="0"/>
                        </a:rPr>
                        <a:t>Health/ Hospital</a:t>
                      </a:r>
                      <a:endParaRPr lang="en-GB" sz="2000" dirty="0">
                        <a:latin typeface="Times New Roman" panose="02020603050405020304" pitchFamily="18" charset="0"/>
                        <a:cs typeface="Times New Roman" panose="02020603050405020304" pitchFamily="18" charset="0"/>
                      </a:endParaRPr>
                    </a:p>
                  </a:txBody>
                  <a:tcPr anchor="ctr"/>
                </a:tc>
                <a:tc>
                  <a:txBody>
                    <a:bodyPr/>
                    <a:lstStyle/>
                    <a:p>
                      <a:pPr algn="l"/>
                      <a:r>
                        <a:rPr lang="en-US" sz="2000" b="1" dirty="0">
                          <a:latin typeface="Times New Roman" panose="02020603050405020304" pitchFamily="18" charset="0"/>
                          <a:cs typeface="Times New Roman" panose="02020603050405020304" pitchFamily="18" charset="0"/>
                        </a:rPr>
                        <a:t>35</a:t>
                      </a:r>
                      <a:endParaRPr lang="en-GB" sz="20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8627857"/>
                  </a:ext>
                </a:extLst>
              </a:tr>
              <a:tr h="370840">
                <a:tc>
                  <a:txBody>
                    <a:bodyPr/>
                    <a:lstStyle/>
                    <a:p>
                      <a:pPr algn="ctr"/>
                      <a:r>
                        <a:rPr lang="en-US" b="1" dirty="0">
                          <a:latin typeface="Times New Roman" panose="02020603050405020304" pitchFamily="18" charset="0"/>
                          <a:cs typeface="Times New Roman" panose="02020603050405020304" pitchFamily="18" charset="0"/>
                        </a:rPr>
                        <a:t>9.</a:t>
                      </a:r>
                      <a:endParaRPr lang="en-GB" b="1" dirty="0">
                        <a:latin typeface="Times New Roman" panose="02020603050405020304" pitchFamily="18" charset="0"/>
                        <a:cs typeface="Times New Roman" panose="02020603050405020304" pitchFamily="18" charset="0"/>
                      </a:endParaRPr>
                    </a:p>
                  </a:txBody>
                  <a:tcPr anchor="ctr"/>
                </a:tc>
                <a:tc>
                  <a:txBody>
                    <a:bodyPr/>
                    <a:lstStyle/>
                    <a:p>
                      <a:pPr algn="l"/>
                      <a:r>
                        <a:rPr lang="en-US" sz="2000" dirty="0">
                          <a:latin typeface="Times New Roman" panose="02020603050405020304" pitchFamily="18" charset="0"/>
                          <a:cs typeface="Times New Roman" panose="02020603050405020304" pitchFamily="18" charset="0"/>
                        </a:rPr>
                        <a:t>Federation</a:t>
                      </a:r>
                      <a:endParaRPr lang="en-GB" sz="2000" dirty="0">
                        <a:latin typeface="Times New Roman" panose="02020603050405020304" pitchFamily="18" charset="0"/>
                        <a:cs typeface="Times New Roman" panose="02020603050405020304" pitchFamily="18" charset="0"/>
                      </a:endParaRPr>
                    </a:p>
                  </a:txBody>
                  <a:tcPr anchor="ctr"/>
                </a:tc>
                <a:tc>
                  <a:txBody>
                    <a:bodyPr/>
                    <a:lstStyle/>
                    <a:p>
                      <a:pPr algn="l"/>
                      <a:r>
                        <a:rPr lang="en-US" sz="2000" b="1" dirty="0">
                          <a:latin typeface="Times New Roman" panose="02020603050405020304" pitchFamily="18" charset="0"/>
                          <a:cs typeface="Times New Roman" panose="02020603050405020304" pitchFamily="18" charset="0"/>
                        </a:rPr>
                        <a:t>35</a:t>
                      </a:r>
                      <a:endParaRPr lang="en-GB" sz="20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41558385"/>
                  </a:ext>
                </a:extLst>
              </a:tr>
              <a:tr h="370840">
                <a:tc>
                  <a:txBody>
                    <a:bodyPr/>
                    <a:lstStyle/>
                    <a:p>
                      <a:pPr algn="ctr"/>
                      <a:r>
                        <a:rPr lang="en-US" b="1" dirty="0">
                          <a:latin typeface="Times New Roman" panose="02020603050405020304" pitchFamily="18" charset="0"/>
                          <a:cs typeface="Times New Roman" panose="02020603050405020304" pitchFamily="18" charset="0"/>
                        </a:rPr>
                        <a:t>10.</a:t>
                      </a:r>
                      <a:endParaRPr lang="en-GB" b="1" dirty="0">
                        <a:latin typeface="Times New Roman" panose="02020603050405020304" pitchFamily="18" charset="0"/>
                        <a:cs typeface="Times New Roman" panose="02020603050405020304" pitchFamily="18" charset="0"/>
                      </a:endParaRPr>
                    </a:p>
                  </a:txBody>
                  <a:tcPr anchor="ctr"/>
                </a:tc>
                <a:tc>
                  <a:txBody>
                    <a:bodyPr/>
                    <a:lstStyle/>
                    <a:p>
                      <a:pPr algn="l"/>
                      <a:r>
                        <a:rPr lang="en-US" sz="2000" dirty="0" err="1">
                          <a:latin typeface="Times New Roman" panose="02020603050405020304" pitchFamily="18" charset="0"/>
                          <a:cs typeface="Times New Roman" panose="02020603050405020304" pitchFamily="18" charset="0"/>
                        </a:rPr>
                        <a:t>Agro</a:t>
                      </a:r>
                      <a:r>
                        <a:rPr lang="en-US" sz="2000" dirty="0">
                          <a:latin typeface="Times New Roman" panose="02020603050405020304" pitchFamily="18" charset="0"/>
                          <a:cs typeface="Times New Roman" panose="02020603050405020304" pitchFamily="18" charset="0"/>
                        </a:rPr>
                        <a:t> Processing</a:t>
                      </a:r>
                      <a:endParaRPr lang="en-GB" sz="2000" dirty="0">
                        <a:latin typeface="Times New Roman" panose="02020603050405020304" pitchFamily="18" charset="0"/>
                        <a:cs typeface="Times New Roman" panose="02020603050405020304" pitchFamily="18" charset="0"/>
                      </a:endParaRPr>
                    </a:p>
                  </a:txBody>
                  <a:tcPr anchor="ctr"/>
                </a:tc>
                <a:tc>
                  <a:txBody>
                    <a:bodyPr/>
                    <a:lstStyle/>
                    <a:p>
                      <a:pPr algn="l"/>
                      <a:r>
                        <a:rPr lang="en-US" sz="2000" b="1" dirty="0">
                          <a:latin typeface="Times New Roman" panose="02020603050405020304" pitchFamily="18" charset="0"/>
                          <a:cs typeface="Times New Roman" panose="02020603050405020304" pitchFamily="18" charset="0"/>
                        </a:rPr>
                        <a:t>34</a:t>
                      </a:r>
                      <a:endParaRPr lang="en-GB" sz="20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1382562"/>
                  </a:ext>
                </a:extLst>
              </a:tr>
            </a:tbl>
          </a:graphicData>
        </a:graphic>
      </p:graphicFrame>
      <p:sp>
        <p:nvSpPr>
          <p:cNvPr id="2" name="Footer Placeholder 1">
            <a:extLst>
              <a:ext uri="{FF2B5EF4-FFF2-40B4-BE49-F238E27FC236}">
                <a16:creationId xmlns:a16="http://schemas.microsoft.com/office/drawing/2014/main" id="{8C7F2A00-C261-606A-2474-7454771D61FF}"/>
              </a:ext>
            </a:extLst>
          </p:cNvPr>
          <p:cNvSpPr>
            <a:spLocks noGrp="1"/>
          </p:cNvSpPr>
          <p:nvPr>
            <p:ph type="ftr" sz="quarter" idx="11"/>
          </p:nvPr>
        </p:nvSpPr>
        <p:spPr/>
        <p:txBody>
          <a:bodyPr/>
          <a:lstStyle/>
          <a:p>
            <a:r>
              <a:rPr lang="en-GB"/>
              <a:t>Cooperative Election Authority</a:t>
            </a:r>
          </a:p>
        </p:txBody>
      </p:sp>
      <p:sp>
        <p:nvSpPr>
          <p:cNvPr id="3" name="Slide Number Placeholder 2">
            <a:extLst>
              <a:ext uri="{FF2B5EF4-FFF2-40B4-BE49-F238E27FC236}">
                <a16:creationId xmlns:a16="http://schemas.microsoft.com/office/drawing/2014/main" id="{4717B778-DC0F-95E7-1793-88F8FFCD0DB5}"/>
              </a:ext>
            </a:extLst>
          </p:cNvPr>
          <p:cNvSpPr>
            <a:spLocks noGrp="1"/>
          </p:cNvSpPr>
          <p:nvPr>
            <p:ph type="sldNum" sz="quarter" idx="12"/>
          </p:nvPr>
        </p:nvSpPr>
        <p:spPr/>
        <p:txBody>
          <a:bodyPr/>
          <a:lstStyle/>
          <a:p>
            <a:fld id="{8CE27DF5-870A-4908-85BD-7DCDD2424414}" type="slidenum">
              <a:rPr lang="en-GB" smtClean="0"/>
              <a:t>8</a:t>
            </a:fld>
            <a:endParaRPr lang="en-GB"/>
          </a:p>
        </p:txBody>
      </p:sp>
    </p:spTree>
    <p:extLst>
      <p:ext uri="{BB962C8B-B14F-4D97-AF65-F5344CB8AC3E}">
        <p14:creationId xmlns:p14="http://schemas.microsoft.com/office/powerpoint/2010/main" val="2291111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655195000"/>
              </p:ext>
            </p:extLst>
          </p:nvPr>
        </p:nvGraphicFramePr>
        <p:xfrm>
          <a:off x="1788319" y="1388179"/>
          <a:ext cx="8615362" cy="4557712"/>
        </p:xfrm>
        <a:graphic>
          <a:graphicData uri="http://schemas.openxmlformats.org/drawingml/2006/table">
            <a:tbl>
              <a:tblPr firstRow="1" firstCol="1" bandRow="1">
                <a:tableStyleId>{5940675A-B579-460E-94D1-54222C63F5DA}</a:tableStyleId>
              </a:tblPr>
              <a:tblGrid>
                <a:gridCol w="863273">
                  <a:extLst>
                    <a:ext uri="{9D8B030D-6E8A-4147-A177-3AD203B41FA5}">
                      <a16:colId xmlns:a16="http://schemas.microsoft.com/office/drawing/2014/main" val="20000"/>
                    </a:ext>
                  </a:extLst>
                </a:gridCol>
                <a:gridCol w="5773951">
                  <a:extLst>
                    <a:ext uri="{9D8B030D-6E8A-4147-A177-3AD203B41FA5}">
                      <a16:colId xmlns:a16="http://schemas.microsoft.com/office/drawing/2014/main" val="20001"/>
                    </a:ext>
                  </a:extLst>
                </a:gridCol>
                <a:gridCol w="1978138">
                  <a:extLst>
                    <a:ext uri="{9D8B030D-6E8A-4147-A177-3AD203B41FA5}">
                      <a16:colId xmlns:a16="http://schemas.microsoft.com/office/drawing/2014/main" val="20002"/>
                    </a:ext>
                  </a:extLst>
                </a:gridCol>
              </a:tblGrid>
              <a:tr h="583096">
                <a:tc>
                  <a:txBody>
                    <a:bodyPr/>
                    <a:lstStyle/>
                    <a:p>
                      <a:pPr algn="ctr">
                        <a:lnSpc>
                          <a:spcPct val="107000"/>
                        </a:lnSpc>
                        <a:spcAft>
                          <a:spcPts val="0"/>
                        </a:spcAft>
                        <a:tabLst>
                          <a:tab pos="2774950" algn="l"/>
                        </a:tabLst>
                      </a:pPr>
                      <a:r>
                        <a:rPr lang="en-IN" sz="2000" b="1" kern="100" dirty="0">
                          <a:effectLst/>
                          <a:latin typeface="Times New Roman" panose="02020603050405020304" pitchFamily="18" charset="0"/>
                          <a:cs typeface="Times New Roman" panose="02020603050405020304" pitchFamily="18" charset="0"/>
                        </a:rPr>
                        <a:t>11</a:t>
                      </a:r>
                      <a:endParaRPr lang="en-GB" sz="2000" b="1"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kern="100" dirty="0">
                          <a:effectLst/>
                          <a:latin typeface="Times New Roman" panose="02020603050405020304" pitchFamily="18" charset="0"/>
                          <a:cs typeface="Times New Roman" panose="02020603050405020304" pitchFamily="18" charset="0"/>
                        </a:rPr>
                        <a:t>Sugar Cooperative</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u="sng" kern="100" dirty="0">
                          <a:effectLst/>
                          <a:latin typeface="Times New Roman" panose="02020603050405020304" pitchFamily="18" charset="0"/>
                          <a:ea typeface="Calibri" charset="0"/>
                          <a:cs typeface="Times New Roman" panose="02020603050405020304" pitchFamily="18" charset="0"/>
                        </a:rPr>
                        <a:t>21</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397356">
                <a:tc>
                  <a:txBody>
                    <a:bodyPr/>
                    <a:lstStyle/>
                    <a:p>
                      <a:pPr algn="ctr">
                        <a:lnSpc>
                          <a:spcPct val="107000"/>
                        </a:lnSpc>
                        <a:spcAft>
                          <a:spcPts val="0"/>
                        </a:spcAft>
                        <a:tabLst>
                          <a:tab pos="2774950" algn="l"/>
                        </a:tabLst>
                      </a:pPr>
                      <a:r>
                        <a:rPr lang="en-IN" sz="2000" b="1" kern="100">
                          <a:effectLst/>
                          <a:latin typeface="Times New Roman" panose="02020603050405020304" pitchFamily="18" charset="0"/>
                          <a:cs typeface="Times New Roman" panose="02020603050405020304" pitchFamily="18" charset="0"/>
                        </a:rPr>
                        <a:t>12</a:t>
                      </a:r>
                      <a:endParaRPr lang="en-GB" sz="2000" b="1" kern="10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kern="100" dirty="0">
                          <a:effectLst/>
                          <a:latin typeface="Times New Roman" panose="02020603050405020304" pitchFamily="18" charset="0"/>
                          <a:cs typeface="Times New Roman" panose="02020603050405020304" pitchFamily="18" charset="0"/>
                        </a:rPr>
                        <a:t>Milk Federation/Union/</a:t>
                      </a:r>
                      <a:r>
                        <a:rPr lang="en-IN" sz="2000" kern="100" dirty="0" err="1">
                          <a:effectLst/>
                          <a:latin typeface="Times New Roman" panose="02020603050405020304" pitchFamily="18" charset="0"/>
                          <a:cs typeface="Times New Roman" panose="02020603050405020304" pitchFamily="18" charset="0"/>
                        </a:rPr>
                        <a:t>Sangh</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u="sng" kern="100" dirty="0">
                          <a:effectLst/>
                          <a:latin typeface="Times New Roman" panose="02020603050405020304" pitchFamily="18" charset="0"/>
                          <a:cs typeface="Times New Roman" panose="02020603050405020304" pitchFamily="18" charset="0"/>
                          <a:hlinkClick r:id="rId2"/>
                        </a:rPr>
                        <a:t>19</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662612">
                <a:tc>
                  <a:txBody>
                    <a:bodyPr/>
                    <a:lstStyle/>
                    <a:p>
                      <a:pPr algn="ctr">
                        <a:lnSpc>
                          <a:spcPct val="107000"/>
                        </a:lnSpc>
                        <a:spcAft>
                          <a:spcPts val="0"/>
                        </a:spcAft>
                        <a:tabLst>
                          <a:tab pos="2774950" algn="l"/>
                        </a:tabLst>
                      </a:pPr>
                      <a:r>
                        <a:rPr lang="en-IN" sz="2000" b="1" kern="100">
                          <a:effectLst/>
                          <a:latin typeface="Times New Roman" panose="02020603050405020304" pitchFamily="18" charset="0"/>
                          <a:cs typeface="Times New Roman" panose="02020603050405020304" pitchFamily="18" charset="0"/>
                        </a:rPr>
                        <a:t>13</a:t>
                      </a:r>
                      <a:endParaRPr lang="en-GB" sz="2000" b="1" kern="10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kern="100" dirty="0">
                          <a:effectLst/>
                          <a:latin typeface="Times New Roman" panose="02020603050405020304" pitchFamily="18" charset="0"/>
                          <a:cs typeface="Times New Roman" panose="02020603050405020304" pitchFamily="18" charset="0"/>
                        </a:rPr>
                        <a:t>National Cooperative Societies listed in Schedule II of the Act</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u="sng" kern="100">
                          <a:effectLst/>
                          <a:latin typeface="Times New Roman" panose="02020603050405020304" pitchFamily="18" charset="0"/>
                          <a:cs typeface="Times New Roman" panose="02020603050405020304" pitchFamily="18" charset="0"/>
                          <a:hlinkClick r:id="rId3"/>
                        </a:rPr>
                        <a:t>19</a:t>
                      </a:r>
                      <a:endParaRPr lang="en-GB" sz="2000" kern="100">
                        <a:effectLst/>
                        <a:latin typeface="Times New Roman" panose="02020603050405020304" pitchFamily="18" charset="0"/>
                        <a:ea typeface="Calibri"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97356">
                <a:tc>
                  <a:txBody>
                    <a:bodyPr/>
                    <a:lstStyle/>
                    <a:p>
                      <a:pPr algn="ctr">
                        <a:lnSpc>
                          <a:spcPct val="107000"/>
                        </a:lnSpc>
                        <a:spcAft>
                          <a:spcPts val="0"/>
                        </a:spcAft>
                        <a:tabLst>
                          <a:tab pos="2774950" algn="l"/>
                        </a:tabLst>
                      </a:pPr>
                      <a:r>
                        <a:rPr lang="en-IN" sz="2000" b="1" kern="100">
                          <a:effectLst/>
                          <a:latin typeface="Times New Roman" panose="02020603050405020304" pitchFamily="18" charset="0"/>
                          <a:cs typeface="Times New Roman" panose="02020603050405020304" pitchFamily="18" charset="0"/>
                        </a:rPr>
                        <a:t>14</a:t>
                      </a:r>
                      <a:endParaRPr lang="en-GB" sz="2000" b="1" kern="10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kern="100" dirty="0">
                          <a:effectLst/>
                          <a:latin typeface="Times New Roman" panose="02020603050405020304" pitchFamily="18" charset="0"/>
                          <a:cs typeface="Times New Roman" panose="02020603050405020304" pitchFamily="18" charset="0"/>
                        </a:rPr>
                        <a:t>Construction</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u="sng" kern="100" dirty="0">
                          <a:effectLst/>
                          <a:latin typeface="Times New Roman" panose="02020603050405020304" pitchFamily="18" charset="0"/>
                          <a:cs typeface="Times New Roman" panose="02020603050405020304" pitchFamily="18" charset="0"/>
                          <a:hlinkClick r:id="rId4"/>
                        </a:rPr>
                        <a:t>16</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662612">
                <a:tc>
                  <a:txBody>
                    <a:bodyPr/>
                    <a:lstStyle/>
                    <a:p>
                      <a:pPr algn="ctr">
                        <a:lnSpc>
                          <a:spcPct val="107000"/>
                        </a:lnSpc>
                        <a:spcAft>
                          <a:spcPts val="0"/>
                        </a:spcAft>
                        <a:tabLst>
                          <a:tab pos="2774950" algn="l"/>
                        </a:tabLst>
                      </a:pPr>
                      <a:r>
                        <a:rPr lang="en-IN" sz="2000" b="1" kern="100">
                          <a:effectLst/>
                          <a:latin typeface="Times New Roman" panose="02020603050405020304" pitchFamily="18" charset="0"/>
                          <a:cs typeface="Times New Roman" panose="02020603050405020304" pitchFamily="18" charset="0"/>
                        </a:rPr>
                        <a:t>15</a:t>
                      </a:r>
                      <a:endParaRPr lang="en-GB" sz="2000" b="1" kern="10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kern="100" dirty="0">
                          <a:effectLst/>
                          <a:latin typeface="Times New Roman" panose="02020603050405020304" pitchFamily="18" charset="0"/>
                          <a:cs typeface="Times New Roman" panose="02020603050405020304" pitchFamily="18" charset="0"/>
                        </a:rPr>
                        <a:t>Handloom Textile &amp; Weavers Cooperative</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u="sng" kern="100" dirty="0">
                          <a:effectLst/>
                          <a:latin typeface="Times New Roman" panose="02020603050405020304" pitchFamily="18" charset="0"/>
                          <a:cs typeface="Times New Roman" panose="02020603050405020304" pitchFamily="18" charset="0"/>
                          <a:hlinkClick r:id="rId5"/>
                        </a:rPr>
                        <a:t>16</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397356">
                <a:tc>
                  <a:txBody>
                    <a:bodyPr/>
                    <a:lstStyle/>
                    <a:p>
                      <a:pPr algn="ctr">
                        <a:lnSpc>
                          <a:spcPct val="107000"/>
                        </a:lnSpc>
                        <a:spcAft>
                          <a:spcPts val="0"/>
                        </a:spcAft>
                        <a:tabLst>
                          <a:tab pos="2774950" algn="l"/>
                        </a:tabLst>
                      </a:pPr>
                      <a:r>
                        <a:rPr lang="en-IN" sz="2000" b="1" kern="100">
                          <a:effectLst/>
                          <a:latin typeface="Times New Roman" panose="02020603050405020304" pitchFamily="18" charset="0"/>
                          <a:cs typeface="Times New Roman" panose="02020603050405020304" pitchFamily="18" charset="0"/>
                        </a:rPr>
                        <a:t>16</a:t>
                      </a:r>
                      <a:endParaRPr lang="en-GB" sz="2000" b="1" kern="10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kern="100" dirty="0">
                          <a:effectLst/>
                          <a:latin typeface="Times New Roman" panose="02020603050405020304" pitchFamily="18" charset="0"/>
                          <a:cs typeface="Times New Roman" panose="02020603050405020304" pitchFamily="18" charset="0"/>
                        </a:rPr>
                        <a:t>Consumer Cooperative</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u="sng" kern="100" dirty="0">
                          <a:effectLst/>
                          <a:latin typeface="Times New Roman" panose="02020603050405020304" pitchFamily="18" charset="0"/>
                          <a:cs typeface="Times New Roman" panose="02020603050405020304" pitchFamily="18" charset="0"/>
                          <a:hlinkClick r:id="rId6"/>
                        </a:rPr>
                        <a:t>16</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662612">
                <a:tc>
                  <a:txBody>
                    <a:bodyPr/>
                    <a:lstStyle/>
                    <a:p>
                      <a:pPr algn="ctr">
                        <a:lnSpc>
                          <a:spcPct val="107000"/>
                        </a:lnSpc>
                        <a:spcAft>
                          <a:spcPts val="0"/>
                        </a:spcAft>
                        <a:tabLst>
                          <a:tab pos="2774950" algn="l"/>
                        </a:tabLst>
                      </a:pPr>
                      <a:r>
                        <a:rPr lang="en-IN" sz="2000" b="1" kern="100">
                          <a:effectLst/>
                          <a:latin typeface="Times New Roman" panose="02020603050405020304" pitchFamily="18" charset="0"/>
                          <a:cs typeface="Times New Roman" panose="02020603050405020304" pitchFamily="18" charset="0"/>
                        </a:rPr>
                        <a:t>17</a:t>
                      </a:r>
                      <a:endParaRPr lang="en-GB" sz="2000" b="1" kern="10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kern="100" dirty="0">
                          <a:effectLst/>
                          <a:latin typeface="Times New Roman" panose="02020603050405020304" pitchFamily="18" charset="0"/>
                          <a:cs typeface="Times New Roman" panose="02020603050405020304" pitchFamily="18" charset="0"/>
                        </a:rPr>
                        <a:t>Social Welfare &amp; Cultural Cooperative</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u="sng" kern="100" dirty="0">
                          <a:effectLst/>
                          <a:latin typeface="Times New Roman" panose="02020603050405020304" pitchFamily="18" charset="0"/>
                          <a:cs typeface="Times New Roman" panose="02020603050405020304" pitchFamily="18" charset="0"/>
                          <a:hlinkClick r:id="rId7"/>
                        </a:rPr>
                        <a:t>11</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397356">
                <a:tc>
                  <a:txBody>
                    <a:bodyPr/>
                    <a:lstStyle/>
                    <a:p>
                      <a:pPr algn="ctr">
                        <a:lnSpc>
                          <a:spcPct val="107000"/>
                        </a:lnSpc>
                        <a:spcAft>
                          <a:spcPts val="0"/>
                        </a:spcAft>
                        <a:tabLst>
                          <a:tab pos="2774950" algn="l"/>
                        </a:tabLst>
                      </a:pPr>
                      <a:r>
                        <a:rPr lang="en-IN" sz="2000" b="1" kern="100" dirty="0">
                          <a:effectLst/>
                          <a:latin typeface="Times New Roman" panose="02020603050405020304" pitchFamily="18" charset="0"/>
                          <a:cs typeface="Times New Roman" panose="02020603050405020304" pitchFamily="18" charset="0"/>
                        </a:rPr>
                        <a:t>18</a:t>
                      </a:r>
                      <a:endParaRPr lang="en-GB" sz="2000" b="1"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kern="100" dirty="0">
                          <a:effectLst/>
                          <a:latin typeface="Times New Roman" panose="02020603050405020304" pitchFamily="18" charset="0"/>
                          <a:cs typeface="Times New Roman" panose="02020603050405020304" pitchFamily="18" charset="0"/>
                        </a:rPr>
                        <a:t>Fishery Cooperative</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a:txBody>
                    <a:bodyPr/>
                    <a:lstStyle/>
                    <a:p>
                      <a:pPr algn="l">
                        <a:lnSpc>
                          <a:spcPct val="107000"/>
                        </a:lnSpc>
                        <a:spcAft>
                          <a:spcPts val="0"/>
                        </a:spcAft>
                        <a:tabLst>
                          <a:tab pos="2774950" algn="l"/>
                        </a:tabLst>
                      </a:pPr>
                      <a:r>
                        <a:rPr lang="en-IN" sz="2000" u="sng" kern="100" dirty="0">
                          <a:effectLst/>
                          <a:latin typeface="Times New Roman" panose="02020603050405020304" pitchFamily="18" charset="0"/>
                          <a:cs typeface="Times New Roman" panose="02020603050405020304" pitchFamily="18" charset="0"/>
                          <a:hlinkClick r:id="rId8"/>
                        </a:rPr>
                        <a:t>11</a:t>
                      </a:r>
                      <a:endParaRPr lang="en-GB" sz="2000"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397356">
                <a:tc gridSpan="2">
                  <a:txBody>
                    <a:bodyPr/>
                    <a:lstStyle/>
                    <a:p>
                      <a:pPr algn="ctr">
                        <a:lnSpc>
                          <a:spcPct val="107000"/>
                        </a:lnSpc>
                        <a:spcAft>
                          <a:spcPts val="0"/>
                        </a:spcAft>
                        <a:tabLst>
                          <a:tab pos="2774950" algn="l"/>
                        </a:tabLst>
                      </a:pPr>
                      <a:r>
                        <a:rPr lang="en-IN" sz="2000" b="1" kern="100" dirty="0">
                          <a:effectLst/>
                          <a:latin typeface="Times New Roman" panose="02020603050405020304" pitchFamily="18" charset="0"/>
                          <a:cs typeface="Times New Roman" panose="02020603050405020304" pitchFamily="18" charset="0"/>
                        </a:rPr>
                        <a:t> Total </a:t>
                      </a:r>
                      <a:endParaRPr lang="en-GB" sz="2000" b="1"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tc hMerge="1">
                  <a:txBody>
                    <a:bodyPr/>
                    <a:lstStyle/>
                    <a:p>
                      <a:endParaRPr dirty="0"/>
                    </a:p>
                  </a:txBody>
                  <a:tcPr marL="68580" marR="68580" marT="0" marB="0" anchor="ctr"/>
                </a:tc>
                <a:tc>
                  <a:txBody>
                    <a:bodyPr/>
                    <a:lstStyle/>
                    <a:p>
                      <a:pPr algn="l">
                        <a:lnSpc>
                          <a:spcPct val="107000"/>
                        </a:lnSpc>
                        <a:spcAft>
                          <a:spcPts val="0"/>
                        </a:spcAft>
                        <a:tabLst>
                          <a:tab pos="2774950" algn="l"/>
                        </a:tabLst>
                      </a:pPr>
                      <a:r>
                        <a:rPr lang="en-IN" sz="2000" b="1" kern="100" dirty="0">
                          <a:effectLst/>
                          <a:latin typeface="Times New Roman" panose="02020603050405020304" pitchFamily="18" charset="0"/>
                          <a:cs typeface="Times New Roman" panose="02020603050405020304" pitchFamily="18" charset="0"/>
                        </a:rPr>
                        <a:t>1668</a:t>
                      </a:r>
                      <a:endParaRPr lang="en-GB" sz="2000" b="1" kern="100" dirty="0">
                        <a:effectLst/>
                        <a:latin typeface="Times New Roman" panose="02020603050405020304" pitchFamily="18" charset="0"/>
                        <a:ea typeface="Calibri"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bl>
          </a:graphicData>
        </a:graphic>
      </p:graphicFrame>
      <p:sp>
        <p:nvSpPr>
          <p:cNvPr id="10" name="Footer Placeholder 9"/>
          <p:cNvSpPr>
            <a:spLocks noGrp="1"/>
          </p:cNvSpPr>
          <p:nvPr>
            <p:ph type="ftr" sz="quarter" idx="11"/>
          </p:nvPr>
        </p:nvSpPr>
        <p:spPr/>
        <p:txBody>
          <a:bodyPr/>
          <a:lstStyle/>
          <a:p>
            <a:r>
              <a:rPr lang="en-US" dirty="0"/>
              <a:t>Cooperative Election Authority</a:t>
            </a:r>
          </a:p>
        </p:txBody>
      </p:sp>
      <p:sp>
        <p:nvSpPr>
          <p:cNvPr id="11" name="Slide Number Placeholder 10"/>
          <p:cNvSpPr>
            <a:spLocks noGrp="1"/>
          </p:cNvSpPr>
          <p:nvPr>
            <p:ph type="sldNum" sz="quarter" idx="12"/>
          </p:nvPr>
        </p:nvSpPr>
        <p:spPr/>
        <p:txBody>
          <a:bodyPr/>
          <a:lstStyle/>
          <a:p>
            <a:fld id="{19A94927-A6F2-C845-8D62-6C746276BEDD}" type="slidenum">
              <a:rPr lang="en-US" smtClean="0"/>
              <a:t>9</a:t>
            </a:fld>
            <a:endParaRPr lang="en-US"/>
          </a:p>
        </p:txBody>
      </p:sp>
      <p:sp>
        <p:nvSpPr>
          <p:cNvPr id="3" name="Subtitle 2">
            <a:extLst>
              <a:ext uri="{FF2B5EF4-FFF2-40B4-BE49-F238E27FC236}">
                <a16:creationId xmlns:a16="http://schemas.microsoft.com/office/drawing/2014/main" id="{0D958ECD-6612-206E-719D-9C9D4AF1DF74}"/>
              </a:ext>
            </a:extLst>
          </p:cNvPr>
          <p:cNvSpPr txBox="1">
            <a:spLocks/>
          </p:cNvSpPr>
          <p:nvPr/>
        </p:nvSpPr>
        <p:spPr>
          <a:xfrm>
            <a:off x="0" y="0"/>
            <a:ext cx="12192000" cy="977721"/>
          </a:xfrm>
          <a:prstGeom prst="rect">
            <a:avLst/>
          </a:prstGeom>
          <a:solidFill>
            <a:schemeClr val="accent4">
              <a:lumMod val="40000"/>
              <a:lumOff val="6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GB" sz="4000" b="1" dirty="0">
                <a:latin typeface="Times New Roman" panose="02020603050405020304" pitchFamily="18" charset="0"/>
                <a:cs typeface="Times New Roman" panose="02020603050405020304" pitchFamily="18" charset="0"/>
              </a:rPr>
              <a:t>Types of MSCS </a:t>
            </a:r>
            <a:endParaRPr lang="en-US" sz="4000" b="1" dirty="0">
              <a:latin typeface="Times New Roman" panose="02020603050405020304" pitchFamily="18" charset="0"/>
              <a:ea typeface="Nirmala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516486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TotalTime>
  <Words>2322</Words>
  <Application>Microsoft Office PowerPoint</Application>
  <PresentationFormat>Widescreen</PresentationFormat>
  <Paragraphs>278</Paragraphs>
  <Slides>26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Pl refer order dated 3.6.2024 of CEA</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Dell</cp:lastModifiedBy>
  <cp:revision>20</cp:revision>
  <cp:lastPrinted>2025-06-09T07:47:40Z</cp:lastPrinted>
  <dcterms:created xsi:type="dcterms:W3CDTF">2025-06-04T09:58:48Z</dcterms:created>
  <dcterms:modified xsi:type="dcterms:W3CDTF">2025-06-12T08:18:13Z</dcterms:modified>
</cp:coreProperties>
</file>